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5" r:id="rId16"/>
    <p:sldId id="272" r:id="rId17"/>
    <p:sldId id="284" r:id="rId18"/>
    <p:sldId id="278" r:id="rId19"/>
    <p:sldId id="279" r:id="rId20"/>
    <p:sldId id="280" r:id="rId21"/>
    <p:sldId id="281" r:id="rId22"/>
    <p:sldId id="282" r:id="rId23"/>
    <p:sldId id="285" r:id="rId24"/>
    <p:sldId id="286" r:id="rId25"/>
  </p:sldIdLst>
  <p:sldSz cx="9144000" cy="6858000" type="screen4x3"/>
  <p:notesSz cx="6889750" cy="1002188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915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4621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2759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043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916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451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63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973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1483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836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203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DF3BD-611E-4D6A-B84D-762FA4C9C3B5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B494F-9372-428F-8C0E-C5CCB54C16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087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3600400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ASPEKTY  FINANSOWE  </a:t>
            </a:r>
            <a:b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WDRAŻANIA  ZMIAN  W  EDUKACJI</a:t>
            </a:r>
            <a:b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 LATACH  2016  -  2018</a:t>
            </a:r>
            <a:endParaRPr lang="pl-PL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1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Wynagrodzenia  w  gospodarce  narodowej  - </a:t>
            </a:r>
            <a:r>
              <a:rPr lang="pl-PL" sz="2800" b="1" dirty="0" err="1" smtClean="0"/>
              <a:t>wgn</a:t>
            </a:r>
            <a:endParaRPr lang="pl-PL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Symbol zastępczy zawartości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08158299"/>
                  </p:ext>
                </p:extLst>
              </p:nvPr>
            </p:nvGraphicFramePr>
            <p:xfrm>
              <a:off x="457200" y="1196975"/>
              <a:ext cx="8229602" cy="3173603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85898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38361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197402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19740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19740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97402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1197402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</a:tblGrid>
                  <a:tr h="370840">
                    <a:tc gridSpan="2">
                      <a:txBody>
                        <a:bodyPr/>
                        <a:lstStyle/>
                        <a:p>
                          <a:r>
                            <a:rPr lang="pl-PL" b="1" dirty="0" smtClean="0"/>
                            <a:t>              rok</a:t>
                          </a:r>
                        </a:p>
                        <a:p>
                          <a:r>
                            <a:rPr lang="pl-PL" b="1" dirty="0" smtClean="0"/>
                            <a:t>dotyczy</a:t>
                          </a:r>
                          <a:endParaRPr lang="pl-PL" b="1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2015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2016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2017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2018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2019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pl-PL" b="1" dirty="0" err="1" smtClean="0"/>
                            <a:t>wgn</a:t>
                          </a:r>
                          <a:endParaRPr lang="pl-PL" b="1" dirty="0" smtClean="0"/>
                        </a:p>
                        <a:p>
                          <a:pPr algn="l"/>
                          <a:r>
                            <a:rPr lang="pl-PL" b="1" dirty="0" smtClean="0"/>
                            <a:t>w zł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plan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% </a:t>
                          </a:r>
                          <a14:m>
                            <m:oMath xmlns:m="http://schemas.openxmlformats.org/officeDocument/2006/math">
                              <m:r>
                                <a:rPr lang="pl-PL" b="1" smtClean="0"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pl-PL" b="1" dirty="0" smtClean="0"/>
                        </a:p>
                        <a:p>
                          <a:pPr algn="r"/>
                          <a:r>
                            <a:rPr lang="pl-PL" b="1" dirty="0" smtClean="0"/>
                            <a:t>wykon.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% </a:t>
                          </a:r>
                          <a14:m>
                            <m:oMath xmlns:m="http://schemas.openxmlformats.org/officeDocument/2006/math">
                              <m:r>
                                <a:rPr lang="pl-PL" b="1" smtClean="0">
                                  <a:latin typeface="Cambria Math"/>
                                </a:rPr>
                                <m:t>↑</m:t>
                              </m:r>
                            </m:oMath>
                          </a14:m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3 959,00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105,69%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4 055,00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102,42%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4 263,00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105,13%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4 443,00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104,22%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4 765,00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107,25%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 vMerge="1">
                      <a:txBody>
                        <a:bodyPr/>
                        <a:lstStyle/>
                        <a:p>
                          <a:pPr algn="r"/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3 899,78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104,11%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4 047,21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102,22%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4 271,51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105,34%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4 585,00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107,55%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baseline="0" dirty="0" smtClean="0"/>
                            <a:t>?      </a:t>
                          </a:r>
                          <a:endParaRPr lang="pl-PL" b="1" dirty="0" smtClean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err="1" smtClean="0"/>
                            <a:t>wn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4 569,63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4 600,59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100,88%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4 697,26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102,10%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4 910,56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104,54%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pl-PL" b="1" dirty="0" smtClean="0"/>
                        </a:p>
                        <a:p>
                          <a:pPr algn="r"/>
                          <a:r>
                            <a:rPr lang="pl-PL" b="1" dirty="0" smtClean="0"/>
                            <a:t>106,35%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 gridSpan="2"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l-PL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𝒘𝒏</m:t>
                                    </m:r>
                                  </m:num>
                                  <m:den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𝒘𝒈𝒏</m:t>
                                    </m:r>
                                  </m:den>
                                </m:f>
                                <m:r>
                                  <a:rPr lang="pl-PL" b="1" smtClean="0">
                                    <a:latin typeface="Cambria Math"/>
                                  </a:rPr>
                                  <m:t>∙</m:t>
                                </m:r>
                                <m:r>
                                  <a:rPr lang="pl-PL" b="1" i="1" smtClean="0">
                                    <a:latin typeface="Cambria Math"/>
                                  </a:rPr>
                                  <m:t>𝟏𝟎𝟎</m:t>
                                </m:r>
                                <m:r>
                                  <a:rPr lang="pl-PL" b="1" smtClean="0">
                                    <a:latin typeface="Cambria Math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117,18%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114,83%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109,97%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107,10%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Symbol zastępczy zawartości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08158299"/>
                  </p:ext>
                </p:extLst>
              </p:nvPr>
            </p:nvGraphicFramePr>
            <p:xfrm>
              <a:off x="457200" y="1196975"/>
              <a:ext cx="8229602" cy="3173603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858982"/>
                    <a:gridCol w="1383610"/>
                    <a:gridCol w="1197402"/>
                    <a:gridCol w="1197402"/>
                    <a:gridCol w="1197402"/>
                    <a:gridCol w="1197402"/>
                    <a:gridCol w="1197402"/>
                  </a:tblGrid>
                  <a:tr h="640080">
                    <a:tc gridSpan="2">
                      <a:txBody>
                        <a:bodyPr/>
                        <a:lstStyle/>
                        <a:p>
                          <a:r>
                            <a:rPr lang="pl-PL" b="1" dirty="0" smtClean="0"/>
                            <a:t>              rok</a:t>
                          </a:r>
                        </a:p>
                        <a:p>
                          <a:r>
                            <a:rPr lang="pl-PL" b="1" dirty="0" smtClean="0"/>
                            <a:t>dotyczy</a:t>
                          </a:r>
                          <a:endParaRPr lang="pl-PL" b="1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2015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2016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2017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2018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2019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0080">
                    <a:tc rowSpan="2">
                      <a:txBody>
                        <a:bodyPr/>
                        <a:lstStyle/>
                        <a:p>
                          <a:pPr algn="l"/>
                          <a:r>
                            <a:rPr lang="pl-PL" b="1" dirty="0" err="1" smtClean="0"/>
                            <a:t>wgn</a:t>
                          </a:r>
                          <a:endParaRPr lang="pl-PL" b="1" dirty="0" smtClean="0"/>
                        </a:p>
                        <a:p>
                          <a:pPr algn="l"/>
                          <a:r>
                            <a:rPr lang="pl-PL" b="1" dirty="0" smtClean="0"/>
                            <a:t>w zł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62115" t="-52381" r="-432599" b="-9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3 959,00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105,69%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4 055,00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102,42%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4 263,00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105,13%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4 443,00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104,22%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4 765,00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107,25%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0080">
                    <a:tc vMerge="1">
                      <a:txBody>
                        <a:bodyPr/>
                        <a:lstStyle/>
                        <a:p>
                          <a:pPr algn="r"/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3 899,78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104,11%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4 047,21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102,22%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4 271,51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105,34%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4 585,00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107,55%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baseline="0" dirty="0" smtClean="0"/>
                            <a:t>?      </a:t>
                          </a:r>
                          <a:endParaRPr lang="pl-PL" b="1" dirty="0" smtClean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008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err="1" smtClean="0"/>
                            <a:t>wn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4 569,63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4 600,59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100,88%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4 697,26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102,10%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4 910,56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104,54%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pl-PL" b="1" dirty="0" smtClean="0"/>
                        </a:p>
                        <a:p>
                          <a:pPr algn="r"/>
                          <a:r>
                            <a:rPr lang="pl-PL" b="1" dirty="0" smtClean="0"/>
                            <a:t>106,35%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13283">
                    <a:tc gridSpan="2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420792" r="-26684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117,18%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114,83%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109,97%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107,10%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pole tekstowe 4"/>
          <p:cNvSpPr txBox="1"/>
          <p:nvPr/>
        </p:nvSpPr>
        <p:spPr>
          <a:xfrm>
            <a:off x="467544" y="4509120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000" b="1" dirty="0" smtClean="0"/>
              <a:t>Najwyższy wskaźnik tej relacji był w roku 2013 i wynosił  122,77 %.</a:t>
            </a:r>
          </a:p>
          <a:p>
            <a:pPr>
              <a:lnSpc>
                <a:spcPct val="150000"/>
              </a:lnSpc>
            </a:pPr>
            <a:r>
              <a:rPr lang="pl-PL" sz="2000" b="1" dirty="0" smtClean="0"/>
              <a:t>Przez 3 lata obniżył się o  5,59 punktów procentowych, przez kolejne 3 lata            obniżył się o  10,08 punktów procentowych.</a:t>
            </a:r>
          </a:p>
          <a:p>
            <a:pPr>
              <a:lnSpc>
                <a:spcPct val="150000"/>
              </a:lnSpc>
            </a:pPr>
            <a:r>
              <a:rPr lang="pl-PL" sz="2000" b="1" dirty="0" smtClean="0"/>
              <a:t>Na rok  2019 zaplanowano dalsze obniżenie tego wskaźnika.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45582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12168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Koszty oświatowe, koszty wynagrodzeń w relacji          z częścią oświatową subwencji ogólnej powiększonej  o dotacje na zadania bieżące.</a:t>
            </a:r>
            <a:endParaRPr lang="pl-PL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Symbol zastępczy zawartości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30020662"/>
                  </p:ext>
                </p:extLst>
              </p:nvPr>
            </p:nvGraphicFramePr>
            <p:xfrm>
              <a:off x="457200" y="1700213"/>
              <a:ext cx="8229598" cy="3462035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238660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16859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16859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16859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168598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68598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720675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pl-PL" b="1" dirty="0" smtClean="0"/>
                            <a:t>               rok</a:t>
                          </a:r>
                        </a:p>
                        <a:p>
                          <a:pPr algn="l"/>
                          <a:r>
                            <a:rPr lang="pl-PL" b="1" dirty="0" smtClean="0"/>
                            <a:t>dotyczy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2015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2016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2017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2018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2019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l-PL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𝐤𝐨𝐬𝐳𝐭𝐲</m:t>
                                    </m:r>
                                    <m:r>
                                      <a:rPr lang="pl-PL" b="1" smtClean="0"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𝐰𝐧</m:t>
                                    </m:r>
                                    <m:r>
                                      <a:rPr lang="pl-PL" b="1" smtClean="0">
                                        <a:latin typeface="Cambria Math"/>
                                      </a:rPr>
                                      <m:t>∗</m:t>
                                    </m:r>
                                  </m:num>
                                  <m:den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𝐬</m:t>
                                    </m:r>
                                    <m:r>
                                      <a:rPr lang="pl-PL" b="1" smtClean="0">
                                        <a:latin typeface="Cambria Math"/>
                                      </a:rPr>
                                      <m:t>.</m:t>
                                    </m:r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𝐨</m:t>
                                    </m:r>
                                    <m:r>
                                      <a:rPr lang="pl-PL" b="1" smtClean="0">
                                        <a:latin typeface="Cambria Math"/>
                                      </a:rPr>
                                      <m:t>.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l-PL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88,29%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86,99%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88,60%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92,18%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l-PL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𝐤𝐨𝐬𝐳𝐭𝐲</m:t>
                                    </m:r>
                                    <m:r>
                                      <a:rPr lang="pl-PL" b="1" smtClean="0">
                                        <a:latin typeface="Cambria Math"/>
                                      </a:rPr>
                                      <m:t>  </m:t>
                                    </m:r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𝐰𝐧</m:t>
                                    </m:r>
                                    <m:r>
                                      <a:rPr lang="pl-PL" b="1" smtClean="0">
                                        <a:latin typeface="Cambria Math"/>
                                      </a:rPr>
                                      <m:t>∗</m:t>
                                    </m:r>
                                  </m:num>
                                  <m:den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𝐬</m:t>
                                    </m:r>
                                    <m:r>
                                      <a:rPr lang="pl-PL" b="1" smtClean="0">
                                        <a:latin typeface="Cambria Math"/>
                                      </a:rPr>
                                      <m:t>.</m:t>
                                    </m:r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𝐨</m:t>
                                    </m:r>
                                    <m:r>
                                      <a:rPr lang="pl-PL" b="1" smtClean="0">
                                        <a:latin typeface="Cambria Math"/>
                                      </a:rPr>
                                      <m:t>. +</m:t>
                                    </m:r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𝐝𝐛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l-PL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86,16%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85,27%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86,70%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90,44%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l-PL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eqArr>
                                      <m:eqArrPr>
                                        <m:ctrlPr>
                                          <a:rPr lang="pl-PL" b="1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pl-PL" b="1" i="1" smtClean="0">
                                            <a:latin typeface="Cambria Math"/>
                                          </a:rPr>
                                          <m:t>𝐤𝐨𝐬𝐳𝐭𝐲</m:t>
                                        </m:r>
                                        <m:r>
                                          <a:rPr lang="pl-PL" b="1" smtClean="0"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pl-PL" b="1" i="1" smtClean="0">
                                            <a:latin typeface="Cambria Math"/>
                                          </a:rPr>
                                          <m:t>𝐨</m:t>
                                        </m:r>
                                        <m:r>
                                          <a:rPr lang="pl-PL" b="1" smtClean="0">
                                            <a:latin typeface="Cambria Math"/>
                                          </a:rPr>
                                          <m:t>ś</m:t>
                                        </m:r>
                                        <m:r>
                                          <a:rPr lang="pl-PL" b="1" i="1" smtClean="0">
                                            <a:latin typeface="Cambria Math"/>
                                          </a:rPr>
                                          <m:t>𝐰𝐢𝐚𝐭𝐨𝐰𝐞</m:t>
                                        </m:r>
                                        <m:r>
                                          <a:rPr lang="pl-PL" b="1" smtClean="0">
                                            <a:latin typeface="Cambria Math"/>
                                          </a:rPr>
                                          <m:t> </m:t>
                                        </m:r>
                                      </m:e>
                                      <m:e>
                                        <m:r>
                                          <a:rPr lang="pl-PL" b="1" i="1" smtClean="0">
                                            <a:latin typeface="Cambria Math"/>
                                          </a:rPr>
                                          <m:t>𝐰𝐬𝐩𝐢𝐞𝐫𝐚𝐧𝐞</m:t>
                                        </m:r>
                                        <m:r>
                                          <a:rPr lang="pl-PL" b="1" smtClean="0"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pl-PL" b="1" i="1" smtClean="0">
                                            <a:latin typeface="Cambria Math"/>
                                          </a:rPr>
                                          <m:t>𝐩𝐫𝐳𝐞𝐳</m:t>
                                        </m:r>
                                        <m:r>
                                          <a:rPr lang="pl-PL" b="1" smtClean="0"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pl-PL" b="1" i="1" smtClean="0">
                                            <a:latin typeface="Cambria Math"/>
                                          </a:rPr>
                                          <m:t>𝐬</m:t>
                                        </m:r>
                                        <m:r>
                                          <a:rPr lang="pl-PL" b="1" smtClean="0">
                                            <a:latin typeface="Cambria Math"/>
                                          </a:rPr>
                                          <m:t>.</m:t>
                                        </m:r>
                                        <m:r>
                                          <a:rPr lang="pl-PL" b="1" i="1" smtClean="0">
                                            <a:latin typeface="Cambria Math"/>
                                          </a:rPr>
                                          <m:t>𝐨</m:t>
                                        </m:r>
                                        <m:r>
                                          <a:rPr lang="pl-PL" b="1" smtClean="0">
                                            <a:latin typeface="Cambria Math"/>
                                          </a:rPr>
                                          <m:t>.</m:t>
                                        </m:r>
                                      </m:e>
                                    </m:eqArr>
                                  </m:num>
                                  <m:den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𝐬</m:t>
                                    </m:r>
                                    <m:r>
                                      <a:rPr lang="pl-PL" b="1" smtClean="0">
                                        <a:latin typeface="Cambria Math"/>
                                      </a:rPr>
                                      <m:t>.</m:t>
                                    </m:r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𝐨</m:t>
                                    </m:r>
                                    <m:r>
                                      <a:rPr lang="pl-PL" b="1" smtClean="0">
                                        <a:latin typeface="Cambria Math"/>
                                      </a:rPr>
                                      <m:t>. +</m:t>
                                    </m:r>
                                    <m:r>
                                      <a:rPr lang="pl-PL" b="1" i="1" smtClean="0">
                                        <a:latin typeface="Cambria Math"/>
                                      </a:rPr>
                                      <m:t>𝐝𝐛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l-PL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125,6%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125,1%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126,0%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?</a:t>
                          </a:r>
                        </a:p>
                        <a:p>
                          <a:pPr algn="ctr"/>
                          <a:r>
                            <a:rPr lang="pl-PL" b="1" dirty="0" smtClean="0"/>
                            <a:t>(+1,5%?)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pl-PL" b="1" dirty="0" err="1" smtClean="0"/>
                            <a:t>s.o</a:t>
                          </a:r>
                          <a:r>
                            <a:rPr lang="pl-PL" b="1" dirty="0" smtClean="0"/>
                            <a:t>.  w</a:t>
                          </a:r>
                          <a:r>
                            <a:rPr lang="pl-PL" b="1" baseline="0" dirty="0" smtClean="0"/>
                            <a:t>  mln zł</a:t>
                          </a:r>
                        </a:p>
                        <a:p>
                          <a:r>
                            <a:rPr lang="pl-PL" b="1" baseline="0" dirty="0" err="1" smtClean="0"/>
                            <a:t>db</a:t>
                          </a:r>
                          <a:r>
                            <a:rPr lang="pl-PL" b="1" baseline="0" dirty="0" smtClean="0"/>
                            <a:t> = % </a:t>
                          </a:r>
                          <a:r>
                            <a:rPr lang="pl-PL" b="1" baseline="0" dirty="0" err="1" smtClean="0"/>
                            <a:t>s.o</a:t>
                          </a:r>
                          <a:r>
                            <a:rPr lang="pl-PL" b="1" baseline="0" dirty="0" smtClean="0"/>
                            <a:t>.</a:t>
                          </a:r>
                          <a:endParaRPr lang="pl-PL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40 376,9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1,64%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41 580,9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1,77%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41 909,5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2,2%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43 075,1</a:t>
                          </a:r>
                        </a:p>
                        <a:p>
                          <a:pPr algn="ctr"/>
                          <a:r>
                            <a:rPr lang="pl-PL" b="1" dirty="0" smtClean="0"/>
                            <a:t>?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45</a:t>
                          </a:r>
                          <a:r>
                            <a:rPr lang="pl-PL" b="1" baseline="0" dirty="0" smtClean="0"/>
                            <a:t> 907,5</a:t>
                          </a:r>
                        </a:p>
                        <a:p>
                          <a:pPr algn="ctr"/>
                          <a:r>
                            <a:rPr lang="pl-PL" b="1" baseline="0" dirty="0" smtClean="0"/>
                            <a:t>?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Symbol zastępczy zawartości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130020662"/>
                  </p:ext>
                </p:extLst>
              </p:nvPr>
            </p:nvGraphicFramePr>
            <p:xfrm>
              <a:off x="457200" y="1700213"/>
              <a:ext cx="8229598" cy="3462035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2386608"/>
                    <a:gridCol w="1168598"/>
                    <a:gridCol w="1168598"/>
                    <a:gridCol w="1168598"/>
                    <a:gridCol w="1168598"/>
                    <a:gridCol w="1168598"/>
                  </a:tblGrid>
                  <a:tr h="720675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pl-PL" b="1" dirty="0" smtClean="0"/>
                            <a:t>               rok</a:t>
                          </a:r>
                        </a:p>
                        <a:p>
                          <a:pPr algn="l"/>
                          <a:r>
                            <a:rPr lang="pl-PL" b="1" dirty="0" smtClean="0"/>
                            <a:t>dotyczy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2015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2016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2017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2018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2019</a:t>
                          </a:r>
                          <a:endParaRPr lang="pl-PL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12458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121782" r="-244388" b="-3613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88,29%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86,99%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88,60%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92,18%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1703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221782" r="-244388" b="-2613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86,16%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85,27%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86,70%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90,44%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71792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227273" r="-244388" b="-8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125,6%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125,1%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126,0%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b="1" dirty="0" smtClean="0"/>
                            <a:t>?</a:t>
                          </a:r>
                        </a:p>
                        <a:p>
                          <a:pPr algn="ctr"/>
                          <a:r>
                            <a:rPr lang="pl-PL" b="1" dirty="0" smtClean="0"/>
                            <a:t>(+1,5%?)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pl-PL" b="1" dirty="0" err="1" smtClean="0"/>
                            <a:t>s.o</a:t>
                          </a:r>
                          <a:r>
                            <a:rPr lang="pl-PL" b="1" dirty="0" smtClean="0"/>
                            <a:t>.  w</a:t>
                          </a:r>
                          <a:r>
                            <a:rPr lang="pl-PL" b="1" baseline="0" dirty="0" smtClean="0"/>
                            <a:t>  mln zł</a:t>
                          </a:r>
                        </a:p>
                        <a:p>
                          <a:r>
                            <a:rPr lang="pl-PL" b="1" baseline="0" dirty="0" err="1" smtClean="0"/>
                            <a:t>db</a:t>
                          </a:r>
                          <a:r>
                            <a:rPr lang="pl-PL" b="1" baseline="0" dirty="0" smtClean="0"/>
                            <a:t> = % </a:t>
                          </a:r>
                          <a:r>
                            <a:rPr lang="pl-PL" b="1" baseline="0" dirty="0" err="1" smtClean="0"/>
                            <a:t>s.o</a:t>
                          </a:r>
                          <a:r>
                            <a:rPr lang="pl-PL" b="1" baseline="0" dirty="0" smtClean="0"/>
                            <a:t>.</a:t>
                          </a:r>
                          <a:endParaRPr lang="pl-PL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40 376,9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1,64%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41 580,9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1,77%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41 909,5</a:t>
                          </a:r>
                        </a:p>
                        <a:p>
                          <a:pPr algn="r"/>
                          <a:r>
                            <a:rPr lang="pl-PL" b="1" dirty="0" smtClean="0"/>
                            <a:t>2,2%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43 </a:t>
                          </a:r>
                          <a:r>
                            <a:rPr lang="pl-PL" b="1" dirty="0" smtClean="0"/>
                            <a:t>075,1</a:t>
                          </a:r>
                        </a:p>
                        <a:p>
                          <a:pPr algn="ctr"/>
                          <a:r>
                            <a:rPr lang="pl-PL" b="1" dirty="0" smtClean="0"/>
                            <a:t>?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pl-PL" b="1" dirty="0" smtClean="0"/>
                            <a:t>45</a:t>
                          </a:r>
                          <a:r>
                            <a:rPr lang="pl-PL" b="1" baseline="0" dirty="0" smtClean="0"/>
                            <a:t> </a:t>
                          </a:r>
                          <a:r>
                            <a:rPr lang="pl-PL" b="1" baseline="0" dirty="0" smtClean="0"/>
                            <a:t>907,5</a:t>
                          </a:r>
                        </a:p>
                        <a:p>
                          <a:pPr algn="ctr"/>
                          <a:r>
                            <a:rPr lang="pl-PL" b="1" baseline="0" dirty="0" smtClean="0"/>
                            <a:t>?</a:t>
                          </a:r>
                          <a:endParaRPr lang="pl-PL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pole tekstowe 4"/>
          <p:cNvSpPr txBox="1"/>
          <p:nvPr/>
        </p:nvSpPr>
        <p:spPr>
          <a:xfrm>
            <a:off x="467544" y="5301208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Koszty  </a:t>
            </a:r>
            <a:r>
              <a:rPr lang="pl-PL" b="1" dirty="0" err="1" smtClean="0"/>
              <a:t>wn</a:t>
            </a:r>
            <a:r>
              <a:rPr lang="pl-PL" b="1" dirty="0" smtClean="0"/>
              <a:t>  obejmują nauczycieli na wszystkich poziomach edukacyjnych.</a:t>
            </a:r>
          </a:p>
          <a:p>
            <a:r>
              <a:rPr lang="pl-PL" b="1" dirty="0" smtClean="0"/>
              <a:t>Ponieważ nauczycieli przedszkoli jest ok.10%  ogółu etatów, to koszty wynagrodzeń nauczycieli realizujących zadania wspierane przez </a:t>
            </a:r>
            <a:r>
              <a:rPr lang="pl-PL" b="1" dirty="0" err="1" smtClean="0"/>
              <a:t>s.o</a:t>
            </a:r>
            <a:r>
              <a:rPr lang="pl-PL" b="1" dirty="0" smtClean="0"/>
              <a:t>. wynoszą ok. 80% </a:t>
            </a:r>
            <a:r>
              <a:rPr lang="pl-PL" b="1" dirty="0"/>
              <a:t> </a:t>
            </a:r>
            <a:r>
              <a:rPr lang="pl-PL" b="1" dirty="0" smtClean="0"/>
              <a:t> </a:t>
            </a:r>
            <a:r>
              <a:rPr lang="pl-PL" b="1" dirty="0" err="1" smtClean="0"/>
              <a:t>s.o</a:t>
            </a:r>
            <a:r>
              <a:rPr lang="pl-PL" b="1" dirty="0" smtClean="0"/>
              <a:t>.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67360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4082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Liczba uczniów ogółem  (dane do subwencji oświatowej)</a:t>
            </a:r>
            <a:endParaRPr lang="pl-PL" sz="2800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4104131"/>
              </p:ext>
            </p:extLst>
          </p:nvPr>
        </p:nvGraphicFramePr>
        <p:xfrm>
          <a:off x="467544" y="1268760"/>
          <a:ext cx="8229602" cy="482453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0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0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3067">
                <a:tc rowSpan="2">
                  <a:txBody>
                    <a:bodyPr/>
                    <a:lstStyle/>
                    <a:p>
                      <a:pPr algn="ctr"/>
                      <a:r>
                        <a:rPr lang="pl-PL" sz="2800" b="1" dirty="0" err="1" smtClean="0"/>
                        <a:t>jst</a:t>
                      </a:r>
                      <a:endParaRPr lang="pl-PL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liczba</a:t>
                      </a:r>
                      <a:r>
                        <a:rPr lang="pl-PL" b="1" baseline="0" dirty="0" smtClean="0"/>
                        <a:t> uczniów w stosunku do roku poprzedniego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067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2016/17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2017/18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2018/19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r>
                        <a:rPr lang="pl-PL" b="1" dirty="0" smtClean="0"/>
                        <a:t>Sejmik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89,62%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95,24%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r>
                        <a:rPr lang="pl-PL" b="1" dirty="0" smtClean="0"/>
                        <a:t>Powiaty ziemskie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0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97,02%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107,91%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r>
                        <a:rPr lang="pl-PL" b="1" dirty="0" smtClean="0"/>
                        <a:t>Powiaty grodzkie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0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106,99%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103,40%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r>
                        <a:rPr lang="pl-PL" b="1" dirty="0" smtClean="0"/>
                        <a:t>Gminy (g, mg, m)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000" b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98,25%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98,76%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r>
                        <a:rPr lang="pl-PL" b="1" dirty="0" smtClean="0"/>
                        <a:t>Ogółem  województwo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317 473,9536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99,28%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100,72%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3067">
                <a:tc>
                  <a:txBody>
                    <a:bodyPr/>
                    <a:lstStyle/>
                    <a:p>
                      <a:r>
                        <a:rPr lang="pl-PL" b="1" dirty="0" smtClean="0"/>
                        <a:t>Ogółem kraj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4 943 660,2172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98,89%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100,27%</a:t>
                      </a:r>
                      <a:endParaRPr lang="pl-PL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23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562074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Elementarne zasady waloryzacji subwencji oświatowej.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485740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pl-PL" sz="2200" b="1" dirty="0" smtClean="0"/>
              <a:t>Koszty realizacji decyzji rządowych ponosi rząd, koszty wynikające        z polityki oświatowej samorządu ponosi </a:t>
            </a:r>
            <a:r>
              <a:rPr lang="pl-PL" sz="2200" b="1" dirty="0" err="1" smtClean="0"/>
              <a:t>jst</a:t>
            </a:r>
            <a:r>
              <a:rPr lang="pl-PL" sz="2200" b="1" dirty="0" smtClean="0"/>
              <a:t>.</a:t>
            </a:r>
          </a:p>
          <a:p>
            <a:pPr marL="0" indent="0">
              <a:buNone/>
            </a:pPr>
            <a:endParaRPr lang="pl-PL" sz="800" b="1" dirty="0"/>
          </a:p>
          <a:p>
            <a:pPr marL="457200" indent="-457200">
              <a:buAutoNum type="arabicPeriod" startAt="2"/>
            </a:pPr>
            <a:r>
              <a:rPr lang="pl-PL" sz="2200" b="1" dirty="0" smtClean="0"/>
              <a:t>Część   </a:t>
            </a:r>
            <a:r>
              <a:rPr lang="pl-PL" sz="2200" b="1" dirty="0" err="1" smtClean="0"/>
              <a:t>s.o</a:t>
            </a:r>
            <a:r>
              <a:rPr lang="pl-PL" sz="2200" b="1" dirty="0" smtClean="0"/>
              <a:t>.  odpowiadająca kosztom zatrudnienia nauczycieli </a:t>
            </a:r>
          </a:p>
          <a:p>
            <a:pPr marL="0" indent="0">
              <a:buNone/>
            </a:pPr>
            <a:r>
              <a:rPr lang="pl-PL" sz="2200" b="1" dirty="0"/>
              <a:t> </a:t>
            </a:r>
            <a:r>
              <a:rPr lang="pl-PL" sz="2200" b="1" dirty="0" smtClean="0"/>
              <a:t>      (ok. 80% </a:t>
            </a:r>
            <a:r>
              <a:rPr lang="pl-PL" sz="2200" b="1" dirty="0" err="1" smtClean="0"/>
              <a:t>s.o</a:t>
            </a:r>
            <a:r>
              <a:rPr lang="pl-PL" sz="2200" b="1" dirty="0" smtClean="0"/>
              <a:t>.)  jest powiększana o co najmniej wskaźnik  wzrostu</a:t>
            </a:r>
          </a:p>
          <a:p>
            <a:pPr marL="0" indent="0">
              <a:buNone/>
            </a:pPr>
            <a:r>
              <a:rPr lang="pl-PL" sz="2200" b="1" dirty="0"/>
              <a:t> </a:t>
            </a:r>
            <a:r>
              <a:rPr lang="pl-PL" sz="2200" b="1" dirty="0" smtClean="0"/>
              <a:t>       średniego wynagrodzenia nauczycieli.</a:t>
            </a:r>
          </a:p>
          <a:p>
            <a:pPr marL="0" indent="0">
              <a:buNone/>
            </a:pPr>
            <a:endParaRPr lang="pl-PL" sz="800" b="1" dirty="0"/>
          </a:p>
          <a:p>
            <a:pPr marL="457200" indent="-457200">
              <a:buAutoNum type="arabicPeriod" startAt="3"/>
            </a:pPr>
            <a:r>
              <a:rPr lang="pl-PL" sz="2200" b="1" dirty="0" smtClean="0"/>
              <a:t>Pozostała część </a:t>
            </a:r>
            <a:r>
              <a:rPr lang="pl-PL" sz="2200" b="1" dirty="0" err="1" smtClean="0"/>
              <a:t>s.o</a:t>
            </a:r>
            <a:r>
              <a:rPr lang="pl-PL" sz="2200" b="1" dirty="0" smtClean="0"/>
              <a:t>. jest powiększana co najmniej o wskaźnik </a:t>
            </a:r>
          </a:p>
          <a:p>
            <a:pPr marL="0" indent="0">
              <a:buNone/>
            </a:pPr>
            <a:r>
              <a:rPr lang="pl-PL" sz="2200" b="1" dirty="0"/>
              <a:t> </a:t>
            </a:r>
            <a:r>
              <a:rPr lang="pl-PL" sz="2200" b="1" dirty="0" smtClean="0"/>
              <a:t>      planowanej inflacji.</a:t>
            </a:r>
          </a:p>
          <a:p>
            <a:pPr marL="0" indent="0">
              <a:buNone/>
            </a:pPr>
            <a:endParaRPr lang="pl-PL" sz="800" b="1" dirty="0"/>
          </a:p>
          <a:p>
            <a:pPr marL="457200" indent="-457200">
              <a:buAutoNum type="arabicPeriod" startAt="4"/>
            </a:pPr>
            <a:r>
              <a:rPr lang="pl-PL" sz="2200" b="1" dirty="0" smtClean="0"/>
              <a:t>Zmiana </a:t>
            </a:r>
            <a:r>
              <a:rPr lang="pl-PL" sz="2200" b="1" dirty="0" err="1" smtClean="0"/>
              <a:t>s.o</a:t>
            </a:r>
            <a:r>
              <a:rPr lang="pl-PL" sz="2200" b="1" dirty="0" smtClean="0"/>
              <a:t>. uwzględnia ponadto </a:t>
            </a:r>
            <a:r>
              <a:rPr lang="pl-PL" sz="2200" b="1" dirty="0"/>
              <a:t>z</a:t>
            </a:r>
            <a:r>
              <a:rPr lang="pl-PL" sz="2200" b="1" dirty="0" smtClean="0"/>
              <a:t>miany w zatrudnieniu wynikające:</a:t>
            </a:r>
          </a:p>
          <a:p>
            <a:pPr marL="0" indent="0">
              <a:buNone/>
            </a:pPr>
            <a:r>
              <a:rPr lang="pl-PL" sz="2200" b="1" dirty="0"/>
              <a:t> </a:t>
            </a:r>
            <a:r>
              <a:rPr lang="pl-PL" sz="2200" b="1" dirty="0" smtClean="0"/>
              <a:t>      a) ze zmian strukturalnych w oświacie (likwidacja gimnazjów),</a:t>
            </a:r>
          </a:p>
          <a:p>
            <a:pPr marL="0" indent="0">
              <a:buNone/>
            </a:pPr>
            <a:r>
              <a:rPr lang="pl-PL" sz="2200" b="1" dirty="0"/>
              <a:t> </a:t>
            </a:r>
            <a:r>
              <a:rPr lang="pl-PL" sz="2200" b="1" dirty="0" smtClean="0"/>
              <a:t>      b) ze zmian w strukturze kształcenia na poziomie średnim (relacja </a:t>
            </a:r>
          </a:p>
          <a:p>
            <a:pPr marL="0" indent="0">
              <a:buNone/>
            </a:pPr>
            <a:r>
              <a:rPr lang="pl-PL" sz="2200" b="1" dirty="0"/>
              <a:t> </a:t>
            </a:r>
            <a:r>
              <a:rPr lang="pl-PL" sz="2200" b="1" dirty="0" smtClean="0"/>
              <a:t>          między kształceniem ogólnym a kształceniem zawodowym).</a:t>
            </a:r>
            <a:endParaRPr lang="pl-PL" sz="2200" b="1" dirty="0"/>
          </a:p>
        </p:txBody>
      </p:sp>
    </p:spTree>
    <p:extLst>
      <p:ext uri="{BB962C8B-B14F-4D97-AF65-F5344CB8AC3E}">
        <p14:creationId xmlns:p14="http://schemas.microsoft.com/office/powerpoint/2010/main" val="233158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Waloryzacja  </a:t>
            </a:r>
            <a:r>
              <a:rPr lang="pl-PL" sz="2800" b="1" dirty="0" err="1" smtClean="0"/>
              <a:t>s.o</a:t>
            </a:r>
            <a:r>
              <a:rPr lang="pl-PL" sz="2800" b="1" dirty="0" smtClean="0"/>
              <a:t>. w latach  2016 - 2018</a:t>
            </a:r>
            <a:endParaRPr lang="pl-PL" sz="2800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33535"/>
              </p:ext>
            </p:extLst>
          </p:nvPr>
        </p:nvGraphicFramePr>
        <p:xfrm>
          <a:off x="539552" y="1052736"/>
          <a:ext cx="8229600" cy="561662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3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5535">
                <a:tc>
                  <a:txBody>
                    <a:bodyPr/>
                    <a:lstStyle/>
                    <a:p>
                      <a:r>
                        <a:rPr lang="pl-PL" b="1" dirty="0" smtClean="0"/>
                        <a:t>rok   2016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2000" b="1" dirty="0" smtClean="0"/>
                        <a:t>inflacja   (plan)   1,7%,</a:t>
                      </a:r>
                      <a:r>
                        <a:rPr lang="pl-PL" sz="2000" b="1" baseline="0" dirty="0" smtClean="0"/>
                        <a:t>  wzrost  </a:t>
                      </a:r>
                      <a:r>
                        <a:rPr lang="pl-PL" sz="2000" b="1" baseline="0" dirty="0" err="1" smtClean="0"/>
                        <a:t>kb</a:t>
                      </a:r>
                      <a:r>
                        <a:rPr lang="pl-PL" sz="2000" b="1" baseline="0" dirty="0" smtClean="0"/>
                        <a:t>  -  0%,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2000" b="1" baseline="0" dirty="0" smtClean="0"/>
                        <a:t>wzrost  </a:t>
                      </a:r>
                      <a:r>
                        <a:rPr lang="pl-PL" sz="2000" b="1" baseline="0" dirty="0" err="1" smtClean="0"/>
                        <a:t>s.o</a:t>
                      </a:r>
                      <a:r>
                        <a:rPr lang="pl-PL" sz="2000" b="1" baseline="0" dirty="0" smtClean="0"/>
                        <a:t>.  2,98 %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2000" b="1" baseline="0" dirty="0" smtClean="0"/>
                        <a:t>=&gt;  spadek wielkości dopłat </a:t>
                      </a:r>
                      <a:r>
                        <a:rPr lang="pl-PL" sz="2000" b="1" baseline="0" dirty="0" err="1" smtClean="0"/>
                        <a:t>jst</a:t>
                      </a:r>
                      <a:r>
                        <a:rPr lang="pl-PL" sz="2000" b="1" baseline="0" dirty="0" smtClean="0"/>
                        <a:t> o  0,5%  (ok.200 mln zł)</a:t>
                      </a:r>
                      <a:endParaRPr lang="pl-PL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1089">
                <a:tc>
                  <a:txBody>
                    <a:bodyPr/>
                    <a:lstStyle/>
                    <a:p>
                      <a:r>
                        <a:rPr lang="pl-PL" b="1" dirty="0" smtClean="0"/>
                        <a:t>rok  2017</a:t>
                      </a:r>
                      <a:endParaRPr lang="pl-PL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2000" b="1" dirty="0" smtClean="0"/>
                        <a:t>inflacja   1,3%,  wzrost </a:t>
                      </a:r>
                      <a:r>
                        <a:rPr lang="pl-PL" sz="2000" b="1" dirty="0" err="1" smtClean="0"/>
                        <a:t>kb</a:t>
                      </a:r>
                      <a:r>
                        <a:rPr lang="pl-PL" sz="2000" b="1" dirty="0" smtClean="0"/>
                        <a:t>  -  1,3%,   wzrost  </a:t>
                      </a:r>
                      <a:r>
                        <a:rPr lang="pl-PL" sz="2000" b="1" dirty="0" err="1" smtClean="0"/>
                        <a:t>wn</a:t>
                      </a:r>
                      <a:r>
                        <a:rPr lang="pl-PL" sz="2000" b="1" dirty="0" smtClean="0"/>
                        <a:t>  1,4%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2000" b="1" dirty="0" smtClean="0"/>
                        <a:t>wzrost  </a:t>
                      </a:r>
                      <a:r>
                        <a:rPr lang="pl-PL" sz="2000" b="1" dirty="0" err="1" smtClean="0"/>
                        <a:t>s.o</a:t>
                      </a:r>
                      <a:r>
                        <a:rPr lang="pl-PL" sz="2000" b="1" dirty="0" smtClean="0"/>
                        <a:t>.  0,99%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2000" b="1" dirty="0" smtClean="0"/>
                        <a:t>niedoszacowanie: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pl-PL" sz="2000" b="1" dirty="0" smtClean="0"/>
                        <a:t>punkty  2  i  3 :</a:t>
                      </a:r>
                      <a:r>
                        <a:rPr lang="pl-PL" sz="2000" b="1" baseline="0" dirty="0" smtClean="0"/>
                        <a:t>  0,5% </a:t>
                      </a:r>
                      <a:r>
                        <a:rPr lang="pl-PL" sz="2000" b="1" baseline="0" dirty="0" err="1" smtClean="0"/>
                        <a:t>s.o</a:t>
                      </a:r>
                      <a:r>
                        <a:rPr lang="pl-PL" sz="2000" b="1" baseline="0" dirty="0" smtClean="0"/>
                        <a:t>.  -  ok. 200 mln zł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pl-PL" sz="2000" b="1" baseline="0" dirty="0" smtClean="0"/>
                        <a:t>punkt   4a       :  wzrost o co najmniej  8 tys. etatów   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pl-PL" sz="2000" b="1" baseline="0" dirty="0" smtClean="0"/>
                        <a:t>                                 przez  4 m-ce,  koszt  180 – 190 mln zł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pl-PL" sz="2000" b="1" baseline="0" dirty="0" smtClean="0"/>
                        <a:t>-    punkt   4b      :   ?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pl-PL" sz="2000" b="1" baseline="0" dirty="0" smtClean="0"/>
                        <a:t>=&gt; wzrost dopłat samorządów  0,9% </a:t>
                      </a:r>
                      <a:r>
                        <a:rPr lang="pl-PL" sz="2000" b="1" baseline="0" dirty="0" err="1" smtClean="0"/>
                        <a:t>s.o</a:t>
                      </a:r>
                      <a:r>
                        <a:rPr lang="pl-PL" sz="2000" b="1" baseline="0" dirty="0" smtClean="0"/>
                        <a:t>.  -  ok. 400 mln zł</a:t>
                      </a:r>
                      <a:endParaRPr lang="pl-PL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83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4245267"/>
              </p:ext>
            </p:extLst>
          </p:nvPr>
        </p:nvGraphicFramePr>
        <p:xfrm>
          <a:off x="539552" y="692696"/>
          <a:ext cx="8229600" cy="553059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3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rok  2018:</a:t>
                      </a:r>
                      <a:endParaRPr lang="pl-PL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2000" dirty="0" smtClean="0"/>
                        <a:t>inflacja  2,3%, wzrost </a:t>
                      </a:r>
                      <a:r>
                        <a:rPr lang="pl-PL" sz="2000" dirty="0" err="1" smtClean="0"/>
                        <a:t>kb</a:t>
                      </a:r>
                      <a:r>
                        <a:rPr lang="pl-PL" sz="2000" dirty="0" smtClean="0"/>
                        <a:t>  - 4,01%,  wzrost  </a:t>
                      </a:r>
                      <a:r>
                        <a:rPr lang="pl-PL" sz="2000" dirty="0" err="1" smtClean="0"/>
                        <a:t>wn</a:t>
                      </a:r>
                      <a:r>
                        <a:rPr lang="pl-PL" sz="2000" dirty="0" smtClean="0"/>
                        <a:t> – 4,21%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2000" dirty="0" smtClean="0"/>
                        <a:t>wzrost</a:t>
                      </a:r>
                      <a:r>
                        <a:rPr lang="pl-PL" sz="2000" baseline="0" dirty="0" smtClean="0"/>
                        <a:t>  </a:t>
                      </a:r>
                      <a:r>
                        <a:rPr lang="pl-PL" sz="2000" baseline="0" dirty="0" err="1" smtClean="0"/>
                        <a:t>s.o</a:t>
                      </a:r>
                      <a:r>
                        <a:rPr lang="pl-PL" sz="2000" baseline="0" dirty="0" smtClean="0"/>
                        <a:t>.  2,78%  -  kwota  1 650 593 tys. zł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2000" baseline="0" dirty="0" smtClean="0"/>
                        <a:t>niedoszacowanie: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pl-PL" sz="2000" baseline="0" dirty="0" smtClean="0"/>
                        <a:t>punkt 2:   63,5  mln zł  koszty podwyżek </a:t>
                      </a:r>
                      <a:r>
                        <a:rPr lang="pl-PL" sz="2000" baseline="0" dirty="0" err="1" smtClean="0"/>
                        <a:t>wn</a:t>
                      </a:r>
                      <a:endParaRPr lang="pl-PL" sz="2000" baseline="0" dirty="0" smtClean="0"/>
                    </a:p>
                    <a:p>
                      <a:pPr marL="342900" indent="-342900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pl-PL" sz="2000" baseline="0" dirty="0" smtClean="0"/>
                        <a:t>punkt 3:     8,4  mld x 1,023 – 8,4 mld = 200 mln zł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pl-PL" sz="2000" baseline="0" dirty="0" smtClean="0"/>
                        <a:t>punkt 4a: koszty przechodzące z powodu wzrostu 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pl-PL" sz="2000" baseline="0" dirty="0" smtClean="0"/>
                        <a:t>                         zatrudnienia od 1.09.2017 w wyniku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pl-PL" sz="2000" baseline="0" dirty="0" smtClean="0"/>
                        <a:t>                         wygaszania gimnazjów  ok. 600 mln zł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pl-PL" sz="2000" baseline="0" dirty="0" smtClean="0"/>
                        <a:t>punkt 4a: wzrost zatrudnienia 1.09.2018 (niezbyt 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pl-PL" sz="2000" baseline="0" dirty="0" smtClean="0"/>
                        <a:t>                         znaczne)</a:t>
                      </a:r>
                    </a:p>
                    <a:p>
                      <a:pPr marL="342900" indent="-342900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pl-PL" sz="2000" baseline="0" dirty="0" smtClean="0"/>
                        <a:t>punkt 4b:  ?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pl-PL" sz="2000" baseline="0" dirty="0" smtClean="0"/>
                        <a:t>      łącznie    :  ok  900 mln  -  2% </a:t>
                      </a:r>
                      <a:r>
                        <a:rPr lang="pl-PL" sz="2000" baseline="0" dirty="0" err="1" smtClean="0"/>
                        <a:t>s.o</a:t>
                      </a:r>
                      <a:r>
                        <a:rPr lang="pl-PL" sz="2000" baseline="0" dirty="0" smtClean="0"/>
                        <a:t>.</a:t>
                      </a:r>
                      <a:endParaRPr lang="pl-PL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76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200" b="1" u="sng" dirty="0" smtClean="0"/>
              <a:t>Uwaga:   </a:t>
            </a:r>
            <a:r>
              <a:rPr lang="pl-PL" sz="2200" b="1" dirty="0" smtClean="0"/>
              <a:t>W roku 2019 uwzględniając inflację i planowany wzrost wynagrodzeń nauczycieli subwencja winna być zwiększona do kwoty co najmniej  45,5 mld zł.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200" b="1" dirty="0" smtClean="0"/>
              <a:t>Ponieważ wynosi w planie budżetowym  45,9 mld zł, pozostaje kwota  400 mln zł, znacznie mniejsza od kosztów wynikających                         z niedoszacowania </a:t>
            </a:r>
            <a:r>
              <a:rPr lang="pl-PL" sz="2200" b="1" dirty="0" err="1" smtClean="0"/>
              <a:t>s.o</a:t>
            </a:r>
            <a:r>
              <a:rPr lang="pl-PL" sz="2200" b="1" dirty="0" smtClean="0"/>
              <a:t>. w roku 2017 a także z: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pl-PL" sz="2200" b="1" dirty="0"/>
              <a:t>p</a:t>
            </a:r>
            <a:r>
              <a:rPr lang="pl-PL" sz="2200" b="1" dirty="0" smtClean="0"/>
              <a:t>odwojenia od 1.09. liczby uczniów w klasach pierwszych szkół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200" b="1" dirty="0"/>
              <a:t> </a:t>
            </a:r>
            <a:r>
              <a:rPr lang="pl-PL" sz="2200" b="1" dirty="0" smtClean="0"/>
              <a:t>     zawodowych,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pl-PL" sz="2200" b="1" dirty="0"/>
              <a:t>w</a:t>
            </a:r>
            <a:r>
              <a:rPr lang="pl-PL" sz="2200" b="1" dirty="0" smtClean="0"/>
              <a:t>zrostu zatrudnienia w szkołach średnich wyższego niż spadek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200" b="1" dirty="0"/>
              <a:t> </a:t>
            </a:r>
            <a:r>
              <a:rPr lang="pl-PL" sz="2200" b="1" dirty="0" smtClean="0"/>
              <a:t>     etatów  nauczycielskich w gminach.</a:t>
            </a:r>
            <a:endParaRPr lang="pl-PL" sz="2200" b="1" dirty="0"/>
          </a:p>
        </p:txBody>
      </p:sp>
    </p:spTree>
    <p:extLst>
      <p:ext uri="{BB962C8B-B14F-4D97-AF65-F5344CB8AC3E}">
        <p14:creationId xmlns:p14="http://schemas.microsoft.com/office/powerpoint/2010/main" val="214627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2592288"/>
          </a:xfrm>
        </p:spPr>
        <p:txBody>
          <a:bodyPr>
            <a:normAutofit/>
          </a:bodyPr>
          <a:lstStyle/>
          <a:p>
            <a:r>
              <a:rPr lang="pl-PL" sz="2800" b="1" dirty="0"/>
              <a:t>Problemy zarządzania </a:t>
            </a:r>
            <a:r>
              <a:rPr lang="pl-PL" sz="2800" b="1" dirty="0" smtClean="0"/>
              <a:t>oświatą</a:t>
            </a:r>
            <a:br>
              <a:rPr lang="pl-PL" sz="2800" b="1" dirty="0" smtClean="0"/>
            </a:br>
            <a:r>
              <a:rPr lang="pl-PL" sz="2800" b="1" dirty="0" smtClean="0"/>
              <a:t> </a:t>
            </a:r>
            <a:br>
              <a:rPr lang="pl-PL" sz="2800" b="1" dirty="0" smtClean="0"/>
            </a:br>
            <a:r>
              <a:rPr lang="pl-PL" sz="2800" b="1" dirty="0" smtClean="0"/>
              <a:t>wymagające </a:t>
            </a:r>
            <a:r>
              <a:rPr lang="pl-PL" sz="2800" b="1" dirty="0"/>
              <a:t>wyjaśnienia:</a:t>
            </a:r>
          </a:p>
        </p:txBody>
      </p:sp>
    </p:spTree>
    <p:extLst>
      <p:ext uri="{BB962C8B-B14F-4D97-AF65-F5344CB8AC3E}">
        <p14:creationId xmlns:p14="http://schemas.microsoft.com/office/powerpoint/2010/main" val="409411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47260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pl-PL" sz="2400" b="1" dirty="0" smtClean="0"/>
              <a:t>Określenie liczby uczniów na oddział  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- wyrok TK z dnia  18 września 2006 r.             </a:t>
            </a:r>
          </a:p>
          <a:p>
            <a:pPr marL="0" indent="0">
              <a:buNone/>
            </a:pPr>
            <a:r>
              <a:rPr lang="pl-PL" sz="2400" b="1" dirty="0" smtClean="0"/>
              <a:t>       (wyłączne uprawnienie samorządu)</a:t>
            </a:r>
          </a:p>
          <a:p>
            <a:pPr marL="0" indent="0">
              <a:buNone/>
            </a:pPr>
            <a:endParaRPr lang="pl-PL" sz="2400" b="1" dirty="0"/>
          </a:p>
          <a:p>
            <a:pPr marL="457200" indent="-457200">
              <a:buAutoNum type="arabicPeriod" startAt="2"/>
            </a:pPr>
            <a:r>
              <a:rPr lang="pl-PL" sz="2400" b="1" dirty="0" smtClean="0"/>
              <a:t>Zniesienie ustawy – Karta Nauczyciela.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„Wyrok TK z dnia 9 czerwca 2010 r.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Warunków zatrudnienia i wynagradzania nauczycieli …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nie można traktować wyłącznie jako przywilejów.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Są to bowiem instrumenty prawne służące  zapewnieniu 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bezpłatnej oświaty w odpowiedniej jakości i na możliwie 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równym poziomie”.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05592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3"/>
            </a:pPr>
            <a:r>
              <a:rPr lang="pl-PL" sz="2400" b="1" dirty="0" smtClean="0"/>
              <a:t>Uwzględnienie liczby oddziałów przy podziale subwencji</a:t>
            </a:r>
          </a:p>
          <a:p>
            <a:pPr marL="0" indent="0">
              <a:buNone/>
            </a:pPr>
            <a:r>
              <a:rPr lang="pl-PL" sz="2400" b="1" dirty="0" smtClean="0"/>
              <a:t>       oświatowej.</a:t>
            </a:r>
          </a:p>
          <a:p>
            <a:pPr marL="0" indent="0">
              <a:buNone/>
            </a:pPr>
            <a:endParaRPr lang="pl-PL" sz="2400" b="1" dirty="0"/>
          </a:p>
          <a:p>
            <a:pPr marL="457200" indent="-457200">
              <a:buAutoNum type="arabicPeriod" startAt="4"/>
            </a:pPr>
            <a:r>
              <a:rPr lang="pl-PL" sz="2400" b="1" dirty="0" smtClean="0"/>
              <a:t>Przejęcie finansowania wynagrodzeń nauczycieli przez 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budżet państwa.</a:t>
            </a:r>
          </a:p>
          <a:p>
            <a:pPr marL="0" indent="0">
              <a:buNone/>
            </a:pPr>
            <a:endParaRPr lang="pl-PL" sz="2400" b="1" dirty="0"/>
          </a:p>
          <a:p>
            <a:pPr marL="457200" indent="-457200">
              <a:buAutoNum type="arabicPeriod" startAt="5"/>
            </a:pPr>
            <a:r>
              <a:rPr lang="pl-PL" sz="2400" b="1" dirty="0" smtClean="0"/>
              <a:t>Finansowanie wychowania przedszkolnego.</a:t>
            </a:r>
          </a:p>
          <a:p>
            <a:pPr marL="457200" indent="-457200">
              <a:buAutoNum type="arabicPeriod" startAt="5"/>
            </a:pPr>
            <a:endParaRPr lang="pl-PL" sz="2400" b="1" dirty="0"/>
          </a:p>
          <a:p>
            <a:pPr marL="0" indent="0">
              <a:buNone/>
            </a:pPr>
            <a:r>
              <a:rPr lang="pl-PL" sz="2400" b="1" dirty="0" smtClean="0"/>
              <a:t>      …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344680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Słowniczek</a:t>
            </a:r>
            <a:endParaRPr lang="pl-PL" sz="2800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0021059"/>
              </p:ext>
            </p:extLst>
          </p:nvPr>
        </p:nvGraphicFramePr>
        <p:xfrm>
          <a:off x="457200" y="981075"/>
          <a:ext cx="8229600" cy="5242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8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1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b="1" dirty="0" smtClean="0"/>
                        <a:t>etaty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smtClean="0"/>
                        <a:t>liczba pełnozatrudnionych i przeliczonych na pełne etaty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baseline="0" dirty="0" err="1" smtClean="0"/>
                        <a:t>niepełnozatrud-nionych</a:t>
                      </a:r>
                      <a:r>
                        <a:rPr lang="pl-PL" baseline="0" dirty="0" smtClean="0"/>
                        <a:t> łącznie na wszystkich szczeblach oświatowych w jednostkach, dla których organem prowadzącym jest samorząd  terytorialny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pl-PL" sz="1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pl-PL" b="1" dirty="0" smtClean="0"/>
                        <a:t>stopień awansu zawodowego nauczycieli:</a:t>
                      </a:r>
                    </a:p>
                    <a:p>
                      <a:r>
                        <a:rPr lang="pl-PL" dirty="0" smtClean="0"/>
                        <a:t>                         s. stażysta,    k. kontraktowy,    m. mianowany,    d. dyplomowany</a:t>
                      </a:r>
                    </a:p>
                    <a:p>
                      <a:endParaRPr lang="pl-PL" sz="1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err="1" smtClean="0"/>
                        <a:t>wn</a:t>
                      </a:r>
                      <a:endParaRPr lang="pl-PL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smtClean="0"/>
                        <a:t>średnioroczne miesięczne wynagrodzenie nauczycieli brutto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pl-PL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pl-PL" b="1" dirty="0" smtClean="0"/>
                        <a:t>koszt  </a:t>
                      </a:r>
                      <a:r>
                        <a:rPr lang="pl-PL" b="1" dirty="0" err="1" smtClean="0"/>
                        <a:t>wn</a:t>
                      </a:r>
                      <a:r>
                        <a:rPr lang="pl-PL" b="1" dirty="0" smtClean="0"/>
                        <a:t>  </a:t>
                      </a:r>
                      <a:r>
                        <a:rPr lang="pl-PL" dirty="0" smtClean="0"/>
                        <a:t>-</a:t>
                      </a:r>
                      <a:r>
                        <a:rPr lang="pl-PL" baseline="0" dirty="0" smtClean="0"/>
                        <a:t>    </a:t>
                      </a:r>
                      <a:r>
                        <a:rPr lang="pl-PL" baseline="0" dirty="0" err="1" smtClean="0"/>
                        <a:t>wn</a:t>
                      </a:r>
                      <a:r>
                        <a:rPr lang="pl-PL" baseline="0" dirty="0" smtClean="0"/>
                        <a:t>  +  koszty pracodawcy  =  </a:t>
                      </a:r>
                      <a:r>
                        <a:rPr lang="pl-PL" baseline="0" dirty="0" err="1" smtClean="0"/>
                        <a:t>wn</a:t>
                      </a:r>
                      <a:r>
                        <a:rPr lang="pl-PL" baseline="0" dirty="0" smtClean="0"/>
                        <a:t> x 1,1991</a:t>
                      </a:r>
                    </a:p>
                    <a:p>
                      <a:endParaRPr lang="pl-PL" sz="1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err="1" smtClean="0"/>
                        <a:t>wgn</a:t>
                      </a:r>
                      <a:endParaRPr lang="pl-PL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-    średnioroczne miesięczne wynagrodzenie  w gospodarce narodowej </a:t>
                      </a:r>
                    </a:p>
                    <a:p>
                      <a:r>
                        <a:rPr lang="pl-PL" dirty="0" smtClean="0"/>
                        <a:t>     brutto</a:t>
                      </a:r>
                    </a:p>
                    <a:p>
                      <a:endParaRPr lang="pl-PL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err="1" smtClean="0"/>
                        <a:t>kb</a:t>
                      </a:r>
                      <a:endParaRPr lang="pl-PL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smtClean="0"/>
                        <a:t>kwota bazowa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pl-PL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err="1" smtClean="0"/>
                        <a:t>s.o</a:t>
                      </a:r>
                      <a:r>
                        <a:rPr lang="pl-PL" b="1" dirty="0" smtClean="0"/>
                        <a:t>.</a:t>
                      </a:r>
                      <a:endParaRPr lang="pl-PL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smtClean="0"/>
                        <a:t>część  oświatowa subwencji ogólnej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pl-PL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b="1" dirty="0" err="1" smtClean="0"/>
                        <a:t>jst</a:t>
                      </a:r>
                      <a:endParaRPr lang="pl-PL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pl-PL" dirty="0" smtClean="0"/>
                        <a:t>jednostka samorządu terytorialnego  (gmina, powiat, sejmik)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pl-PL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8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2952328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Problemy  do  rozstrzygnięcia</a:t>
            </a:r>
            <a:br>
              <a:rPr lang="pl-PL" sz="2800" b="1" dirty="0" smtClean="0"/>
            </a:br>
            <a:r>
              <a:rPr lang="pl-PL" sz="2800" b="1" dirty="0"/>
              <a:t/>
            </a:r>
            <a:br>
              <a:rPr lang="pl-PL" sz="2800" b="1" dirty="0"/>
            </a:br>
            <a:r>
              <a:rPr lang="pl-PL" sz="2800" b="1" dirty="0" smtClean="0"/>
              <a:t>w  systemie  zarządzania  oświatą.</a:t>
            </a:r>
            <a:br>
              <a:rPr lang="pl-PL" sz="2800" b="1" dirty="0" smtClean="0"/>
            </a:br>
            <a:r>
              <a:rPr lang="pl-PL" sz="2800" b="1" dirty="0"/>
              <a:t/>
            </a:r>
            <a:br>
              <a:rPr lang="pl-PL" sz="2800" b="1" dirty="0"/>
            </a:b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367396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40871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pl-PL" sz="2400" b="1" dirty="0" smtClean="0"/>
              <a:t>System ustalania wynagrodzeń nauczycieli: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-  docelowa relacja między  </a:t>
            </a:r>
            <a:r>
              <a:rPr lang="pl-PL" sz="2400" b="1" dirty="0" err="1" smtClean="0"/>
              <a:t>wn</a:t>
            </a:r>
            <a:r>
              <a:rPr lang="pl-PL" sz="2400" b="1" dirty="0" smtClean="0"/>
              <a:t>  a  </a:t>
            </a:r>
            <a:r>
              <a:rPr lang="pl-PL" sz="2400" b="1" dirty="0" err="1" smtClean="0"/>
              <a:t>wgn</a:t>
            </a:r>
            <a:r>
              <a:rPr lang="pl-PL" sz="2400" b="1" dirty="0" smtClean="0"/>
              <a:t>     [1,7 </a:t>
            </a:r>
            <a:r>
              <a:rPr lang="pl-PL" sz="2400" b="1" dirty="0" err="1" smtClean="0"/>
              <a:t>kb</a:t>
            </a:r>
            <a:r>
              <a:rPr lang="pl-PL" sz="2400" b="1" dirty="0" smtClean="0"/>
              <a:t> = (?%)</a:t>
            </a:r>
            <a:r>
              <a:rPr lang="pl-PL" sz="2400" b="1" dirty="0" err="1" smtClean="0"/>
              <a:t>wgn</a:t>
            </a:r>
            <a:r>
              <a:rPr lang="pl-PL" sz="2400" b="1" dirty="0" smtClean="0"/>
              <a:t>]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-  ścieżka dojścia do relacji docelowej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    a)  powrót w roku 2019 do relacji z roku 2015*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    b)  corocznie  2 -  3 % ponad planowany wzrost  </a:t>
            </a:r>
            <a:r>
              <a:rPr lang="pl-PL" sz="2400" b="1" dirty="0" err="1" smtClean="0"/>
              <a:t>wgn</a:t>
            </a:r>
            <a:endParaRPr lang="pl-PL" sz="2400" b="1" dirty="0" smtClean="0"/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 * Obliczenia dotyczące realizacji planu  1a:</a:t>
            </a:r>
            <a:endParaRPr lang="pl-PL" sz="2400" b="1" dirty="0"/>
          </a:p>
          <a:p>
            <a:pPr marL="0" indent="0">
              <a:buNone/>
            </a:pPr>
            <a:endParaRPr lang="pl-PL" sz="2400" b="1" dirty="0" smtClean="0"/>
          </a:p>
          <a:p>
            <a:pPr marL="0" indent="0">
              <a:buNone/>
            </a:pPr>
            <a:endParaRPr lang="pl-PL" sz="2400" b="1" dirty="0" smtClean="0"/>
          </a:p>
          <a:p>
            <a:pPr marL="0" indent="0">
              <a:buNone/>
            </a:pPr>
            <a:endParaRPr lang="pl-PL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5348222"/>
                  </p:ext>
                </p:extLst>
              </p:nvPr>
            </p:nvGraphicFramePr>
            <p:xfrm>
              <a:off x="611560" y="2996952"/>
              <a:ext cx="7992888" cy="374904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1216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48072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pl-PL" baseline="0" dirty="0" smtClean="0"/>
                            <a:t>  </a:t>
                          </a:r>
                          <a:r>
                            <a:rPr lang="pl-PL" dirty="0" smtClean="0"/>
                            <a:t>  rok  2015</a:t>
                          </a:r>
                          <a:endParaRPr lang="pl-PL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pl-PL" dirty="0" err="1" smtClean="0"/>
                            <a:t>wgn</a:t>
                          </a:r>
                          <a:r>
                            <a:rPr lang="pl-PL" dirty="0" smtClean="0"/>
                            <a:t>: 3 899,00 zł   </a:t>
                          </a:r>
                          <a:r>
                            <a:rPr lang="pl-PL" baseline="0" dirty="0" smtClean="0"/>
                            <a:t>   </a:t>
                          </a:r>
                          <a:r>
                            <a:rPr lang="pl-PL" dirty="0" smtClean="0"/>
                            <a:t> </a:t>
                          </a:r>
                          <a:r>
                            <a:rPr lang="pl-PL" dirty="0" err="1" smtClean="0"/>
                            <a:t>wn</a:t>
                          </a:r>
                          <a:r>
                            <a:rPr lang="pl-PL" dirty="0" smtClean="0"/>
                            <a:t> =</a:t>
                          </a:r>
                          <a:r>
                            <a:rPr lang="pl-PL" baseline="0" dirty="0" smtClean="0"/>
                            <a:t> 1,7 </a:t>
                          </a:r>
                          <a:r>
                            <a:rPr lang="pl-PL" baseline="0" dirty="0" err="1" smtClean="0"/>
                            <a:t>kb</a:t>
                          </a:r>
                          <a:r>
                            <a:rPr lang="pl-PL" baseline="0" dirty="0" smtClean="0"/>
                            <a:t> = 4 569,63 zł           </a:t>
                          </a:r>
                          <a:r>
                            <a:rPr lang="pl-PL" dirty="0" err="1" smtClean="0"/>
                            <a:t>wn</a:t>
                          </a:r>
                          <a:r>
                            <a:rPr lang="pl-PL" dirty="0" smtClean="0"/>
                            <a:t>    = 117,18% </a:t>
                          </a:r>
                          <a:endParaRPr lang="pl-PL" baseline="0" dirty="0" smtClean="0"/>
                        </a:p>
                        <a:p>
                          <a:endParaRPr lang="pl-PL" sz="1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pl-PL" b="1" dirty="0" smtClean="0"/>
                            <a:t>    rok  2018</a:t>
                          </a:r>
                          <a:endParaRPr lang="pl-PL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pl-PL" b="1" dirty="0" err="1" smtClean="0"/>
                            <a:t>wgn</a:t>
                          </a:r>
                          <a:r>
                            <a:rPr lang="pl-PL" b="1" dirty="0" smtClean="0"/>
                            <a:t>  =  4 585 zł</a:t>
                          </a:r>
                        </a:p>
                        <a:p>
                          <a:r>
                            <a:rPr lang="pl-PL" b="1" dirty="0" smtClean="0"/>
                            <a:t>1,7  </a:t>
                          </a:r>
                          <a:r>
                            <a:rPr lang="pl-PL" b="1" dirty="0" err="1" smtClean="0"/>
                            <a:t>kb</a:t>
                          </a:r>
                          <a:r>
                            <a:rPr lang="pl-PL" b="1" dirty="0" smtClean="0"/>
                            <a:t>  =  1,1718 </a:t>
                          </a:r>
                          <a14:m>
                            <m:oMath xmlns:m="http://schemas.openxmlformats.org/officeDocument/2006/math">
                              <m:r>
                                <a:rPr lang="pl-PL" b="1" i="1" smtClean="0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</m:oMath>
                          </a14:m>
                          <a:r>
                            <a:rPr lang="pl-PL" b="1" dirty="0" smtClean="0"/>
                            <a:t> 4585 zł  =  5372,70   =  </a:t>
                          </a:r>
                          <a:r>
                            <a:rPr lang="pl-PL" b="1" dirty="0" err="1" smtClean="0"/>
                            <a:t>wn</a:t>
                          </a:r>
                          <a:endParaRPr lang="pl-PL" b="1" dirty="0" smtClean="0"/>
                        </a:p>
                        <a:p>
                          <a:r>
                            <a:rPr lang="pl-PL" b="1" dirty="0" smtClean="0"/>
                            <a:t> =&gt;  </a:t>
                          </a:r>
                          <a:r>
                            <a:rPr lang="pl-PL" b="1" dirty="0" err="1" smtClean="0"/>
                            <a:t>kb</a:t>
                          </a:r>
                          <a:r>
                            <a:rPr lang="pl-PL" b="1" dirty="0" smtClean="0"/>
                            <a:t>  =  3160,41</a:t>
                          </a:r>
                        </a:p>
                        <a:p>
                          <a:endParaRPr lang="pl-PL" sz="10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pl-PL" b="1" dirty="0" smtClean="0"/>
                            <a:t>    rok  2019</a:t>
                          </a:r>
                          <a:endParaRPr lang="pl-PL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pl-PL" b="1" dirty="0" smtClean="0"/>
                            <a:t>inflacja 2,3 %          </a:t>
                          </a:r>
                          <a:r>
                            <a:rPr lang="pl-PL" b="1" dirty="0" err="1" smtClean="0"/>
                            <a:t>wgn</a:t>
                          </a:r>
                          <a:r>
                            <a:rPr lang="pl-PL" b="1" dirty="0" smtClean="0"/>
                            <a:t> = 4765 zł         3,93%</a:t>
                          </a:r>
                        </a:p>
                        <a:p>
                          <a:r>
                            <a:rPr lang="pl-PL" b="1" dirty="0" err="1" smtClean="0"/>
                            <a:t>kb</a:t>
                          </a:r>
                          <a:r>
                            <a:rPr lang="pl-PL" b="1" dirty="0" smtClean="0"/>
                            <a:t>  =  3160,41 </a:t>
                          </a:r>
                          <a14:m>
                            <m:oMath xmlns:m="http://schemas.openxmlformats.org/officeDocument/2006/math">
                              <m:r>
                                <a:rPr lang="pl-PL" b="1" i="1" smtClean="0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</m:oMath>
                          </a14:m>
                          <a:r>
                            <a:rPr lang="pl-PL" b="1" dirty="0" smtClean="0"/>
                            <a:t>  1,0393  =  3284,61 zł</a:t>
                          </a:r>
                        </a:p>
                        <a:p>
                          <a:r>
                            <a:rPr lang="pl-PL" b="1" dirty="0" smtClean="0"/>
                            <a:t>niezbędna  dla utrzymania</a:t>
                          </a:r>
                          <a:r>
                            <a:rPr lang="pl-PL" b="1" baseline="0" dirty="0" smtClean="0"/>
                            <a:t> relacji z roku 2015</a:t>
                          </a:r>
                        </a:p>
                        <a:p>
                          <a:r>
                            <a:rPr lang="pl-PL" b="1" baseline="0" dirty="0" err="1" smtClean="0"/>
                            <a:t>kb</a:t>
                          </a:r>
                          <a:r>
                            <a:rPr lang="pl-PL" b="1" baseline="0" dirty="0" smtClean="0"/>
                            <a:t>  planowana na rok  2019  3045,21 zł</a:t>
                          </a:r>
                        </a:p>
                        <a:p>
                          <a:r>
                            <a:rPr lang="pl-PL" b="1" baseline="0" dirty="0" smtClean="0"/>
                            <a:t>            wyrównanie   + 239,40 zł</a:t>
                          </a:r>
                        </a:p>
                        <a:p>
                          <a:r>
                            <a:rPr lang="pl-PL" b="1" baseline="0" dirty="0" smtClean="0"/>
                            <a:t>     =&gt;   wzrost  </a:t>
                          </a:r>
                          <a:r>
                            <a:rPr lang="pl-PL" b="1" baseline="0" dirty="0" err="1" smtClean="0"/>
                            <a:t>s.o</a:t>
                          </a:r>
                          <a:r>
                            <a:rPr lang="pl-PL" b="1" baseline="0" dirty="0" smtClean="0"/>
                            <a:t>.   o ok.  4 mld zł !    w stosunku do wielkości</a:t>
                          </a:r>
                        </a:p>
                        <a:p>
                          <a:r>
                            <a:rPr lang="pl-PL" b="1" baseline="0" dirty="0" smtClean="0"/>
                            <a:t>                                             planowanej w budżecie  na rok 2019</a:t>
                          </a:r>
                        </a:p>
                        <a:p>
                          <a:endParaRPr lang="pl-PL" sz="1000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5348222"/>
                  </p:ext>
                </p:extLst>
              </p:nvPr>
            </p:nvGraphicFramePr>
            <p:xfrm>
              <a:off x="611560" y="2996952"/>
              <a:ext cx="7992888" cy="374904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12168"/>
                    <a:gridCol w="6480720"/>
                  </a:tblGrid>
                  <a:tr h="518160">
                    <a:tc>
                      <a:txBody>
                        <a:bodyPr/>
                        <a:lstStyle/>
                        <a:p>
                          <a:r>
                            <a:rPr lang="pl-PL" baseline="0" dirty="0" smtClean="0"/>
                            <a:t>  </a:t>
                          </a:r>
                          <a:r>
                            <a:rPr lang="pl-PL" dirty="0" smtClean="0"/>
                            <a:t>  </a:t>
                          </a:r>
                          <a:r>
                            <a:rPr lang="pl-PL" dirty="0" smtClean="0"/>
                            <a:t>rok  2015</a:t>
                          </a:r>
                          <a:endParaRPr lang="pl-PL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pl-PL" dirty="0" err="1" smtClean="0"/>
                            <a:t>wgn</a:t>
                          </a:r>
                          <a:r>
                            <a:rPr lang="pl-PL" dirty="0" smtClean="0"/>
                            <a:t>: 3 899,00 zł   </a:t>
                          </a:r>
                          <a:r>
                            <a:rPr lang="pl-PL" baseline="0" dirty="0" smtClean="0"/>
                            <a:t>   </a:t>
                          </a:r>
                          <a:r>
                            <a:rPr lang="pl-PL" dirty="0" smtClean="0"/>
                            <a:t> </a:t>
                          </a:r>
                          <a:r>
                            <a:rPr lang="pl-PL" dirty="0" err="1" smtClean="0"/>
                            <a:t>wn</a:t>
                          </a:r>
                          <a:r>
                            <a:rPr lang="pl-PL" dirty="0" smtClean="0"/>
                            <a:t> =</a:t>
                          </a:r>
                          <a:r>
                            <a:rPr lang="pl-PL" baseline="0" dirty="0" smtClean="0"/>
                            <a:t> 1,7 </a:t>
                          </a:r>
                          <a:r>
                            <a:rPr lang="pl-PL" baseline="0" dirty="0" err="1" smtClean="0"/>
                            <a:t>kb</a:t>
                          </a:r>
                          <a:r>
                            <a:rPr lang="pl-PL" baseline="0" dirty="0" smtClean="0"/>
                            <a:t> = 4 569,63 zł           </a:t>
                          </a:r>
                          <a:r>
                            <a:rPr lang="pl-PL" dirty="0" err="1" smtClean="0"/>
                            <a:t>wn</a:t>
                          </a:r>
                          <a:r>
                            <a:rPr lang="pl-PL" dirty="0" smtClean="0"/>
                            <a:t>    = 117,18% </a:t>
                          </a:r>
                          <a:endParaRPr lang="pl-PL" baseline="0" dirty="0" smtClean="0"/>
                        </a:p>
                        <a:p>
                          <a:endParaRPr lang="pl-PL" sz="10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066800">
                    <a:tc>
                      <a:txBody>
                        <a:bodyPr/>
                        <a:lstStyle/>
                        <a:p>
                          <a:r>
                            <a:rPr lang="pl-PL" b="1" dirty="0" smtClean="0"/>
                            <a:t>    rok  2018</a:t>
                          </a:r>
                          <a:endParaRPr lang="pl-PL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3330" t="-51429" r="-94" b="-202857"/>
                          </a:stretch>
                        </a:blipFill>
                      </a:tcPr>
                    </a:tc>
                  </a:tr>
                  <a:tr h="2164080">
                    <a:tc>
                      <a:txBody>
                        <a:bodyPr/>
                        <a:lstStyle/>
                        <a:p>
                          <a:r>
                            <a:rPr lang="pl-PL" b="1" dirty="0" smtClean="0"/>
                            <a:t>    rok  2019</a:t>
                          </a:r>
                          <a:endParaRPr lang="pl-PL" b="1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23330" t="-74648" r="-9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3371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548680"/>
            <a:ext cx="8676456" cy="63093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dirty="0" smtClean="0"/>
              <a:t>2.  Skrócenie drogi uzyskiwania stopni awansu zawodowego do 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co najwyżej 11 lat    [1 + (3 + 2) + (3 + 2)].</a:t>
            </a:r>
          </a:p>
          <a:p>
            <a:pPr marL="0" indent="0">
              <a:buNone/>
            </a:pPr>
            <a:endParaRPr lang="pl-PL" sz="1500" b="1" dirty="0"/>
          </a:p>
          <a:p>
            <a:pPr marL="457200" indent="-457200">
              <a:buAutoNum type="arabicPeriod" startAt="3"/>
            </a:pPr>
            <a:r>
              <a:rPr lang="pl-PL" sz="2400" b="1" dirty="0" smtClean="0"/>
              <a:t>Zmiana relacji wynagrodzeń nauczycieli na poszczególnych  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stopniach awansu zawodowego.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jest:   s. 100% </a:t>
            </a:r>
            <a:r>
              <a:rPr lang="pl-PL" sz="2400" b="1" dirty="0" err="1" smtClean="0"/>
              <a:t>kb</a:t>
            </a:r>
            <a:r>
              <a:rPr lang="pl-PL" sz="2400" b="1" dirty="0" smtClean="0"/>
              <a:t>,   k. 111% </a:t>
            </a:r>
            <a:r>
              <a:rPr lang="pl-PL" sz="2400" b="1" dirty="0" err="1" smtClean="0"/>
              <a:t>kb</a:t>
            </a:r>
            <a:r>
              <a:rPr lang="pl-PL" sz="2400" b="1" dirty="0" smtClean="0"/>
              <a:t>,   m. 144% </a:t>
            </a:r>
            <a:r>
              <a:rPr lang="pl-PL" sz="2400" b="1" dirty="0" err="1" smtClean="0"/>
              <a:t>kb</a:t>
            </a:r>
            <a:r>
              <a:rPr lang="pl-PL" sz="2400" b="1" dirty="0" smtClean="0"/>
              <a:t>,  d. 184% </a:t>
            </a:r>
            <a:r>
              <a:rPr lang="pl-PL" sz="2400" b="1" dirty="0" err="1" smtClean="0"/>
              <a:t>kb</a:t>
            </a:r>
            <a:endParaRPr lang="pl-PL" sz="2400" b="1" dirty="0" smtClean="0"/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  ?   :   s. 100% </a:t>
            </a:r>
            <a:r>
              <a:rPr lang="pl-PL" sz="2400" b="1" dirty="0" err="1" smtClean="0"/>
              <a:t>kb</a:t>
            </a:r>
            <a:r>
              <a:rPr lang="pl-PL" sz="2400" b="1" dirty="0" smtClean="0"/>
              <a:t>,   k. 120% </a:t>
            </a:r>
            <a:r>
              <a:rPr lang="pl-PL" sz="2400" b="1" dirty="0" err="1" smtClean="0"/>
              <a:t>kb</a:t>
            </a:r>
            <a:r>
              <a:rPr lang="pl-PL" sz="2400" b="1" dirty="0" smtClean="0"/>
              <a:t>,   m. 150% </a:t>
            </a:r>
            <a:r>
              <a:rPr lang="pl-PL" sz="2400" b="1" dirty="0" err="1" smtClean="0"/>
              <a:t>kb</a:t>
            </a:r>
            <a:r>
              <a:rPr lang="pl-PL" sz="2400" b="1" dirty="0" smtClean="0"/>
              <a:t>,  d. 185% </a:t>
            </a:r>
            <a:r>
              <a:rPr lang="pl-PL" sz="2400" b="1" dirty="0" err="1" smtClean="0"/>
              <a:t>kb</a:t>
            </a:r>
            <a:r>
              <a:rPr lang="pl-PL" sz="2400" b="1" dirty="0" smtClean="0"/>
              <a:t>  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                                                                                     (190%kb?)</a:t>
            </a:r>
          </a:p>
          <a:p>
            <a:pPr marL="0" indent="0">
              <a:buNone/>
            </a:pPr>
            <a:endParaRPr lang="pl-PL" sz="1500" b="1" dirty="0"/>
          </a:p>
          <a:p>
            <a:pPr marL="457200" indent="-457200">
              <a:buAutoNum type="arabicPeriod" startAt="4"/>
            </a:pPr>
            <a:r>
              <a:rPr lang="pl-PL" sz="2400" b="1" dirty="0" smtClean="0"/>
              <a:t>W skład gwarantowanego  minimum wynagrodzenia nie 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mogą wchodzić składniki wymagające dodatkowej pracy,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np.: nadgodziny, dodatki funkcyjne nie związane z pensum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tygodniowym, …, co oznacza znaczne zbliżenie 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wynagrodzenia  zasadniczego  do wynagrodzenia minimum.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35563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332656"/>
                <a:ext cx="8229600" cy="6336704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>
                  <a:buAutoNum type="arabicPeriod" startAt="5"/>
                </a:pPr>
                <a:r>
                  <a:rPr lang="pl-PL" sz="2400" b="1" dirty="0" smtClean="0"/>
                  <a:t>Przywrócenie dialogu społecznego dotyczącego składników </a:t>
                </a:r>
              </a:p>
              <a:p>
                <a:pPr marL="0" indent="0">
                  <a:buNone/>
                </a:pPr>
                <a:r>
                  <a:rPr lang="pl-PL" sz="2400" b="1" dirty="0"/>
                  <a:t> </a:t>
                </a:r>
                <a:r>
                  <a:rPr lang="pl-PL" sz="2400" b="1" dirty="0" smtClean="0"/>
                  <a:t>      wynagrodzeń nauczycieli i wynagrodzeń administracji</a:t>
                </a:r>
              </a:p>
              <a:p>
                <a:pPr marL="0" indent="0">
                  <a:buNone/>
                </a:pPr>
                <a:r>
                  <a:rPr lang="pl-PL" sz="2400" b="1" dirty="0"/>
                  <a:t> </a:t>
                </a:r>
                <a:r>
                  <a:rPr lang="pl-PL" sz="2400" b="1" dirty="0" smtClean="0"/>
                  <a:t>      i obsługi na szczeblu </a:t>
                </a:r>
                <a:r>
                  <a:rPr lang="pl-PL" sz="2400" b="1" dirty="0" err="1" smtClean="0"/>
                  <a:t>jst</a:t>
                </a:r>
                <a:r>
                  <a:rPr lang="pl-PL" sz="2400" b="1" dirty="0" smtClean="0"/>
                  <a:t>.</a:t>
                </a:r>
              </a:p>
              <a:p>
                <a:pPr marL="0" indent="0">
                  <a:buNone/>
                </a:pPr>
                <a:endParaRPr lang="pl-PL" sz="1500" b="1" dirty="0"/>
              </a:p>
              <a:p>
                <a:pPr marL="457200" indent="-457200">
                  <a:buAutoNum type="arabicPeriod" startAt="6"/>
                </a:pPr>
                <a:r>
                  <a:rPr lang="pl-PL" sz="2400" b="1" dirty="0" smtClean="0"/>
                  <a:t>Powiązanie zmiany „wag” przeliczeniowych ze zmianą </a:t>
                </a:r>
                <a:r>
                  <a:rPr lang="pl-PL" sz="2400" b="1" dirty="0" err="1" smtClean="0"/>
                  <a:t>s.o</a:t>
                </a:r>
                <a:r>
                  <a:rPr lang="pl-PL" sz="2400" b="1" dirty="0" smtClean="0"/>
                  <a:t>.</a:t>
                </a:r>
              </a:p>
              <a:p>
                <a:pPr marL="0" indent="0">
                  <a:buNone/>
                </a:pPr>
                <a:r>
                  <a:rPr lang="pl-PL" sz="2400" b="1" dirty="0" smtClean="0"/>
                  <a:t>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l-PL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pl-PL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l-PL" sz="2400" b="1" i="1" smtClean="0">
                                <a:latin typeface="Cambria Math"/>
                              </a:rPr>
                              <m:t>𝒔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.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𝒐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.</m:t>
                            </m:r>
                          </m:num>
                          <m:den>
                            <m:r>
                              <a:rPr lang="pl-PL" sz="2400" b="1" i="1" smtClean="0">
                                <a:latin typeface="Cambria Math"/>
                              </a:rPr>
                              <m:t>𝑶𝑶𝒁𝒁𝒁</m:t>
                            </m:r>
                          </m:den>
                        </m:f>
                        <m:r>
                          <a:rPr lang="pl-PL" sz="2400" b="1" i="1" smtClean="0">
                            <a:latin typeface="Cambria Math"/>
                          </a:rPr>
                          <m:t>   </m:t>
                        </m:r>
                        <m:r>
                          <a:rPr lang="pl-PL" sz="2400" b="1" i="1" smtClean="0">
                            <a:latin typeface="Cambria Math"/>
                          </a:rPr>
                          <m:t>𝒊</m:t>
                        </m:r>
                        <m:r>
                          <a:rPr lang="pl-PL" sz="2400" b="1" i="1" smtClean="0">
                            <a:latin typeface="Cambria Math"/>
                          </a:rPr>
                          <m:t>   </m:t>
                        </m:r>
                        <m:f>
                          <m:fPr>
                            <m:ctrlPr>
                              <a:rPr lang="pl-PL" sz="2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l-PL" sz="2400" b="1" i="1" smtClean="0">
                                <a:latin typeface="Cambria Math"/>
                              </a:rPr>
                              <m:t>𝒔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.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𝒐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.</m:t>
                            </m:r>
                          </m:num>
                          <m:den>
                            <m:r>
                              <a:rPr lang="pl-PL" sz="2400" b="1" i="1" smtClean="0">
                                <a:latin typeface="Cambria Math"/>
                              </a:rPr>
                              <m:t>𝑶𝑶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𝒁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)(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𝒁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)(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𝒁</m:t>
                            </m:r>
                            <m:r>
                              <a:rPr lang="pl-PL" sz="2400" b="1" i="1" smtClean="0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d>
                  </m:oMath>
                </a14:m>
                <a:endParaRPr lang="pl-PL" sz="2400" b="1" dirty="0" smtClean="0"/>
              </a:p>
              <a:p>
                <a:pPr marL="0" indent="0">
                  <a:buNone/>
                </a:pPr>
                <a:endParaRPr lang="pl-PL" sz="1500" b="1" dirty="0"/>
              </a:p>
              <a:p>
                <a:pPr marL="457200" indent="-457200">
                  <a:buAutoNum type="arabicPeriod" startAt="7"/>
                </a:pPr>
                <a:r>
                  <a:rPr lang="pl-PL" sz="2400" b="1" dirty="0" smtClean="0"/>
                  <a:t>Ustalenie zasad wspierania subwencją oświatową kosztów </a:t>
                </a:r>
              </a:p>
              <a:p>
                <a:pPr marL="0" indent="0">
                  <a:buNone/>
                </a:pPr>
                <a:r>
                  <a:rPr lang="pl-PL" sz="2400" b="1" dirty="0" smtClean="0"/>
                  <a:t>       realizacji wychowania przedszkolnego w zakresie w jakim</a:t>
                </a:r>
              </a:p>
              <a:p>
                <a:pPr marL="0" indent="0">
                  <a:buNone/>
                </a:pPr>
                <a:r>
                  <a:rPr lang="pl-PL" sz="2400" b="1" dirty="0"/>
                  <a:t> </a:t>
                </a:r>
                <a:r>
                  <a:rPr lang="pl-PL" sz="2400" b="1" dirty="0" smtClean="0"/>
                  <a:t>      dzieci mają prawo korzystania z tej formy edukacji.</a:t>
                </a:r>
              </a:p>
              <a:p>
                <a:pPr marL="0" indent="0">
                  <a:buNone/>
                </a:pPr>
                <a:endParaRPr lang="pl-PL" sz="2400" b="1" dirty="0"/>
              </a:p>
              <a:p>
                <a:pPr marL="457200" indent="-457200">
                  <a:buAutoNum type="arabicPeriod" startAt="8"/>
                </a:pPr>
                <a:r>
                  <a:rPr lang="pl-PL" sz="2400" b="1" dirty="0" smtClean="0"/>
                  <a:t>Określenie zasad realizacji praktycznej nauki zawodu przez </a:t>
                </a:r>
              </a:p>
              <a:p>
                <a:pPr marL="0" indent="0">
                  <a:buNone/>
                </a:pPr>
                <a:r>
                  <a:rPr lang="pl-PL" sz="2400" b="1" dirty="0"/>
                  <a:t> </a:t>
                </a:r>
                <a:r>
                  <a:rPr lang="pl-PL" sz="2400" b="1" dirty="0" smtClean="0"/>
                  <a:t>      uczniów mających mniej niż 16 lat.</a:t>
                </a:r>
              </a:p>
              <a:p>
                <a:pPr marL="0" indent="0">
                  <a:buNone/>
                </a:pPr>
                <a:r>
                  <a:rPr lang="pl-PL" sz="2400" b="1" dirty="0"/>
                  <a:t> </a:t>
                </a:r>
                <a:r>
                  <a:rPr lang="pl-PL" sz="2400" b="1" dirty="0" smtClean="0"/>
                  <a:t>      Uczniowie, którzy rozpoczęli naukę mając lat 6, rozpoczną </a:t>
                </a:r>
              </a:p>
              <a:p>
                <a:pPr marL="0" indent="0">
                  <a:buNone/>
                </a:pPr>
                <a:r>
                  <a:rPr lang="pl-PL" sz="2400" b="1" dirty="0"/>
                  <a:t> </a:t>
                </a:r>
                <a:r>
                  <a:rPr lang="pl-PL" sz="2400" b="1" dirty="0" smtClean="0"/>
                  <a:t>      naukę w szkołach zawodowych mając lat 14.</a:t>
                </a:r>
                <a:endParaRPr lang="pl-PL" sz="2400" b="1" dirty="0"/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332656"/>
                <a:ext cx="8229600" cy="6336704"/>
              </a:xfrm>
              <a:blipFill rotWithShape="1">
                <a:blip r:embed="rId2"/>
                <a:stretch>
                  <a:fillRect l="-1185" t="-1444" r="-29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464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b="1" dirty="0" smtClean="0"/>
              <a:t>Dziękuję za uwagę</a:t>
            </a:r>
          </a:p>
          <a:p>
            <a:pPr marL="0" indent="0" algn="ctr">
              <a:buNone/>
            </a:pPr>
            <a:endParaRPr lang="pl-PL" sz="2400" b="1" dirty="0"/>
          </a:p>
          <a:p>
            <a:pPr marL="0" indent="0" algn="ctr">
              <a:buNone/>
            </a:pPr>
            <a:r>
              <a:rPr lang="pl-PL" sz="2400" b="1" dirty="0" smtClean="0"/>
              <a:t>Franciszek Potulski</a:t>
            </a:r>
          </a:p>
          <a:p>
            <a:pPr marL="0" indent="0" algn="ctr">
              <a:buNone/>
            </a:pPr>
            <a:endParaRPr lang="pl-PL" sz="2400" b="1" dirty="0"/>
          </a:p>
          <a:p>
            <a:pPr marL="0" indent="0">
              <a:buNone/>
            </a:pPr>
            <a:endParaRPr lang="pl-PL" sz="2400" b="1" dirty="0" smtClean="0"/>
          </a:p>
          <a:p>
            <a:pPr marL="0" indent="0">
              <a:buNone/>
            </a:pPr>
            <a:endParaRPr lang="pl-PL" sz="2400" b="1" dirty="0"/>
          </a:p>
          <a:p>
            <a:pPr marL="0" indent="0" algn="ctr">
              <a:buNone/>
            </a:pPr>
            <a:r>
              <a:rPr lang="pl-PL" sz="2400" b="1" dirty="0" smtClean="0"/>
              <a:t>Gdańsk,  </a:t>
            </a:r>
            <a:r>
              <a:rPr lang="pl-PL" sz="2400" b="1" dirty="0" smtClean="0"/>
              <a:t>18  </a:t>
            </a:r>
            <a:r>
              <a:rPr lang="pl-PL" sz="2400" b="1" dirty="0" smtClean="0"/>
              <a:t>kwietnia 2019 r.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17169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 smtClean="0"/>
              <a:t>Zatrudnienie w roku 2015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 smtClean="0"/>
              <a:t>   </a:t>
            </a:r>
            <a:r>
              <a:rPr lang="pl-PL" sz="2400" b="1" dirty="0" smtClean="0"/>
              <a:t>średnioroczna liczba etatów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724449"/>
              </p:ext>
            </p:extLst>
          </p:nvPr>
        </p:nvGraphicFramePr>
        <p:xfrm>
          <a:off x="395536" y="2492896"/>
          <a:ext cx="8064896" cy="36004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pl-PL" sz="2400" dirty="0" smtClean="0"/>
                        <a:t>         s.    19 101,41         3,52 % ogółu</a:t>
                      </a:r>
                      <a:endParaRPr lang="pl-PL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Zmiana  1.09.2015</a:t>
                      </a:r>
                      <a:endParaRPr lang="pl-PL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pl-PL" sz="2400" b="1" dirty="0" smtClean="0"/>
                        <a:t>         k.    68</a:t>
                      </a:r>
                      <a:r>
                        <a:rPr lang="pl-PL" sz="2400" b="1" baseline="0" dirty="0" smtClean="0"/>
                        <a:t> 589,83      12,65 %</a:t>
                      </a:r>
                      <a:endParaRPr lang="pl-PL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 smtClean="0"/>
                        <a:t>+  8 618,9</a:t>
                      </a:r>
                      <a:endParaRPr lang="pl-PL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pl-PL" sz="2400" b="1" dirty="0" smtClean="0"/>
                        <a:t>         m. 136</a:t>
                      </a:r>
                      <a:r>
                        <a:rPr lang="pl-PL" sz="2400" b="1" baseline="0" dirty="0" smtClean="0"/>
                        <a:t> 400,62     25,16 %</a:t>
                      </a:r>
                      <a:endParaRPr lang="pl-PL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średni st. awansu</a:t>
                      </a:r>
                      <a:endParaRPr lang="pl-PL" b="1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pl-PL" sz="2400" b="1" dirty="0" smtClean="0"/>
                        <a:t>         d.  318 044,03     58,67 %</a:t>
                      </a:r>
                      <a:endParaRPr lang="pl-PL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 smtClean="0"/>
                        <a:t>3,39</a:t>
                      </a:r>
                      <a:endParaRPr lang="pl-PL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pl-PL" sz="1600" b="1" dirty="0" smtClean="0"/>
                        <a:t>ogółem:</a:t>
                      </a:r>
                      <a:r>
                        <a:rPr lang="pl-PL" sz="2400" b="1" dirty="0" smtClean="0"/>
                        <a:t>     542 135,89   100,00 % </a:t>
                      </a:r>
                      <a:endParaRPr lang="pl-PL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(0,01  =  10 zł)</a:t>
                      </a:r>
                      <a:endParaRPr lang="pl-PL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907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363272" cy="5505475"/>
              </a:xfrm>
            </p:spPr>
            <p:txBody>
              <a:bodyPr/>
              <a:lstStyle/>
              <a:p>
                <a:pPr>
                  <a:buFont typeface="Wingdings" panose="05000000000000000000" pitchFamily="2" charset="2"/>
                  <a:buChar char="Ø"/>
                </a:pPr>
                <a:r>
                  <a:rPr lang="pl-PL" dirty="0" smtClean="0"/>
                  <a:t>   </a:t>
                </a:r>
                <a:r>
                  <a:rPr lang="pl-PL" sz="2400" b="1" dirty="0" smtClean="0"/>
                  <a:t>Symulacja  obliczeń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endParaRPr lang="pl-PL" sz="2400" b="1" dirty="0"/>
              </a:p>
              <a:p>
                <a:pPr marL="0" indent="0">
                  <a:buNone/>
                </a:pPr>
                <a:r>
                  <a:rPr lang="pl-PL" sz="2200" b="1" dirty="0" smtClean="0"/>
                  <a:t>Średnie wynagrodzenie gwarantowane miesięczne minimum</a:t>
                </a:r>
              </a:p>
              <a:p>
                <a:pPr marL="0" indent="0">
                  <a:buNone/>
                </a:pPr>
                <a:endParaRPr lang="pl-PL" sz="1000" b="1" dirty="0"/>
              </a:p>
              <a:p>
                <a:pPr marL="0" indent="0">
                  <a:buNone/>
                </a:pPr>
                <a:r>
                  <a:rPr lang="pl-PL" sz="2200" b="1" dirty="0" smtClean="0"/>
                  <a:t>3,52% </a:t>
                </a:r>
                <a:r>
                  <a:rPr lang="pl-PL" sz="2200" dirty="0" smtClean="0"/>
                  <a:t>x </a:t>
                </a:r>
                <a:r>
                  <a:rPr lang="pl-PL" sz="2200" b="1" dirty="0" smtClean="0"/>
                  <a:t>1,00kb +12,65% </a:t>
                </a:r>
                <a:r>
                  <a:rPr lang="pl-PL" sz="2200" dirty="0" smtClean="0"/>
                  <a:t>x</a:t>
                </a:r>
                <a:r>
                  <a:rPr lang="pl-PL" sz="2200" b="1" dirty="0" smtClean="0"/>
                  <a:t> 1,11kb + 25,16% </a:t>
                </a:r>
                <a:r>
                  <a:rPr lang="pl-PL" sz="2200" dirty="0" smtClean="0"/>
                  <a:t>x</a:t>
                </a:r>
                <a:r>
                  <a:rPr lang="pl-PL" sz="2200" b="1" dirty="0" smtClean="0"/>
                  <a:t> 1,44kb + 58,67% </a:t>
                </a:r>
                <a:r>
                  <a:rPr lang="pl-PL" sz="2200" dirty="0" smtClean="0"/>
                  <a:t>x</a:t>
                </a:r>
                <a:r>
                  <a:rPr lang="pl-PL" sz="2200" b="1" dirty="0" smtClean="0"/>
                  <a:t> 1,84kb</a:t>
                </a:r>
              </a:p>
              <a:p>
                <a:pPr marL="0" indent="0" algn="ctr">
                  <a:buNone/>
                </a:pPr>
                <a:endParaRPr lang="pl-PL" sz="1000" b="1" dirty="0"/>
              </a:p>
              <a:p>
                <a:pPr marL="0" indent="0" algn="ctr">
                  <a:buNone/>
                </a:pPr>
                <a:r>
                  <a:rPr lang="pl-PL" sz="2200" b="1" dirty="0" smtClean="0"/>
                  <a:t>=  161,7447% </a:t>
                </a:r>
                <a:r>
                  <a:rPr lang="pl-PL" sz="2200" b="1" dirty="0" err="1" smtClean="0"/>
                  <a:t>kb</a:t>
                </a:r>
                <a:r>
                  <a:rPr lang="pl-PL" sz="2200" b="1" dirty="0" smtClean="0"/>
                  <a:t>  </a:t>
                </a:r>
                <a14:m>
                  <m:oMath xmlns:m="http://schemas.openxmlformats.org/officeDocument/2006/math">
                    <m:r>
                      <a:rPr lang="pl-PL" sz="2200" b="1" i="1" smtClean="0"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pl-PL" sz="2200" b="1" dirty="0" smtClean="0"/>
                  <a:t>  1,62  </a:t>
                </a:r>
                <a:r>
                  <a:rPr lang="pl-PL" sz="2200" b="1" dirty="0" err="1" smtClean="0"/>
                  <a:t>kb</a:t>
                </a:r>
                <a:endParaRPr lang="pl-PL" sz="2200" b="1" dirty="0" smtClean="0"/>
              </a:p>
              <a:p>
                <a:pPr marL="0" indent="0" algn="ctr">
                  <a:buNone/>
                </a:pPr>
                <a:endParaRPr lang="pl-PL" sz="2200" b="1" dirty="0"/>
              </a:p>
              <a:p>
                <a:pPr marL="0" indent="0">
                  <a:buNone/>
                </a:pPr>
                <a:r>
                  <a:rPr lang="pl-PL" sz="2200" b="1" dirty="0"/>
                  <a:t>ś</a:t>
                </a:r>
                <a:r>
                  <a:rPr lang="pl-PL" sz="2200" b="1" dirty="0" smtClean="0"/>
                  <a:t>rednie wynagrodzenie uzyskane  105 %  </a:t>
                </a:r>
                <a:r>
                  <a:rPr lang="pl-PL" sz="2200" b="1" dirty="0" err="1" smtClean="0"/>
                  <a:t>wyn</a:t>
                </a:r>
                <a:r>
                  <a:rPr lang="pl-PL" sz="2200" b="1" dirty="0" smtClean="0"/>
                  <a:t>. gwarantowanego</a:t>
                </a:r>
              </a:p>
              <a:p>
                <a:pPr marL="0" indent="0" algn="ctr">
                  <a:buNone/>
                </a:pPr>
                <a:r>
                  <a:rPr lang="pl-PL" sz="2200" b="1" dirty="0" err="1"/>
                  <a:t>w</a:t>
                </a:r>
                <a:r>
                  <a:rPr lang="pl-PL" sz="2200" b="1" dirty="0" err="1" smtClean="0"/>
                  <a:t>n</a:t>
                </a:r>
                <a:r>
                  <a:rPr lang="pl-PL" sz="2200" b="1" dirty="0" smtClean="0"/>
                  <a:t>  =  1,05 (1,62 </a:t>
                </a:r>
                <a:r>
                  <a:rPr lang="pl-PL" sz="2200" b="1" dirty="0" err="1" smtClean="0"/>
                  <a:t>kb</a:t>
                </a:r>
                <a:r>
                  <a:rPr lang="pl-PL" sz="2200" b="1" dirty="0" smtClean="0"/>
                  <a:t>)  =  1,71  </a:t>
                </a:r>
                <a:r>
                  <a:rPr lang="pl-PL" sz="2200" b="1" dirty="0" err="1" smtClean="0"/>
                  <a:t>kb</a:t>
                </a:r>
                <a:endParaRPr lang="pl-PL" sz="2200" b="1" dirty="0" smtClean="0"/>
              </a:p>
              <a:p>
                <a:pPr marL="0" indent="0" algn="ctr">
                  <a:buNone/>
                </a:pPr>
                <a:endParaRPr lang="pl-PL" sz="2200" b="1" dirty="0"/>
              </a:p>
              <a:p>
                <a:pPr marL="0" indent="0" algn="ctr">
                  <a:buNone/>
                </a:pPr>
                <a:r>
                  <a:rPr lang="pl-PL" sz="2200" b="1" dirty="0"/>
                  <a:t>h</a:t>
                </a:r>
                <a:r>
                  <a:rPr lang="pl-PL" sz="2200" b="1" dirty="0" smtClean="0"/>
                  <a:t>ipoteza:       s.  3,5%,          k.  15,5%          m. 19,5%          d. 61,5%</a:t>
                </a:r>
              </a:p>
              <a:p>
                <a:pPr marL="0" indent="0" algn="ctr">
                  <a:buNone/>
                </a:pPr>
                <a:r>
                  <a:rPr lang="pl-PL" sz="2200" b="1" dirty="0"/>
                  <a:t>ś</a:t>
                </a:r>
                <a:r>
                  <a:rPr lang="pl-PL" sz="2200" b="1" dirty="0" smtClean="0"/>
                  <a:t>rednie </a:t>
                </a:r>
                <a:r>
                  <a:rPr lang="pl-PL" sz="2200" b="1" dirty="0" err="1" smtClean="0"/>
                  <a:t>wyn</a:t>
                </a:r>
                <a:r>
                  <a:rPr lang="pl-PL" sz="2200" b="1" dirty="0" smtClean="0"/>
                  <a:t>. </a:t>
                </a:r>
                <a:r>
                  <a:rPr lang="pl-PL" sz="2200" b="1" dirty="0"/>
                  <a:t>g</a:t>
                </a:r>
                <a:r>
                  <a:rPr lang="pl-PL" sz="2200" b="1" dirty="0" smtClean="0"/>
                  <a:t>warantowane    161,945%  </a:t>
                </a:r>
                <a:r>
                  <a:rPr lang="pl-PL" sz="2200" b="1" dirty="0" err="1" smtClean="0"/>
                  <a:t>kb</a:t>
                </a:r>
                <a:r>
                  <a:rPr lang="pl-PL" sz="2200" b="1" dirty="0" smtClean="0"/>
                  <a:t> </a:t>
                </a:r>
                <a14:m>
                  <m:oMath xmlns:m="http://schemas.openxmlformats.org/officeDocument/2006/math">
                    <m:r>
                      <a:rPr lang="pl-PL" sz="2200" b="1" i="1" smtClean="0"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pl-PL" sz="2200" b="1" dirty="0" smtClean="0"/>
                  <a:t>  1,62  </a:t>
                </a:r>
                <a:r>
                  <a:rPr lang="pl-PL" sz="2200" b="1" dirty="0" err="1" smtClean="0"/>
                  <a:t>kb</a:t>
                </a:r>
                <a:r>
                  <a:rPr lang="pl-PL" sz="2200" b="1" dirty="0" smtClean="0"/>
                  <a:t>   </a:t>
                </a:r>
                <a:endParaRPr lang="pl-PL" sz="2200" b="1" dirty="0"/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363272" cy="5505475"/>
              </a:xfrm>
              <a:blipFill rotWithShape="1">
                <a:blip r:embed="rId2"/>
                <a:stretch>
                  <a:fillRect l="-1603" t="-99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490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Wynagrodzenia  nauczycieli  w  roku  2016</a:t>
            </a:r>
            <a:endParaRPr lang="pl-PL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4006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pl-PL" sz="2400" b="1" dirty="0" err="1"/>
                  <a:t>k</a:t>
                </a:r>
                <a:r>
                  <a:rPr lang="pl-PL" sz="2400" b="1" dirty="0" err="1" smtClean="0"/>
                  <a:t>b</a:t>
                </a:r>
                <a:r>
                  <a:rPr lang="pl-PL" sz="2400" b="1" dirty="0" smtClean="0"/>
                  <a:t>  =  2 717,59  zł  -  wzrost w stosunku do r. 2015   -  0 %</a:t>
                </a:r>
              </a:p>
              <a:p>
                <a:pPr marL="0" indent="0">
                  <a:buNone/>
                </a:pPr>
                <a:r>
                  <a:rPr lang="pl-PL" sz="2400" b="1" dirty="0"/>
                  <a:t>w</a:t>
                </a:r>
                <a:r>
                  <a:rPr lang="pl-PL" sz="2400" b="1" dirty="0" smtClean="0"/>
                  <a:t>ydatki poniesione:       30 001 162 673,96 zł</a:t>
                </a:r>
              </a:p>
              <a:p>
                <a:pPr marL="0" indent="0">
                  <a:buNone/>
                </a:pPr>
                <a:r>
                  <a:rPr lang="pl-PL" sz="2400" b="1" dirty="0"/>
                  <a:t>d</a:t>
                </a:r>
                <a:r>
                  <a:rPr lang="pl-PL" sz="2400" b="1" dirty="0" smtClean="0"/>
                  <a:t>odatki uzupełniające</a:t>
                </a:r>
                <a:r>
                  <a:rPr lang="pl-PL" sz="2400" b="1" u="sng" dirty="0" smtClean="0"/>
                  <a:t>:        101 891 543,60 zł</a:t>
                </a:r>
              </a:p>
              <a:p>
                <a:pPr marL="0" indent="0">
                  <a:buNone/>
                </a:pPr>
                <a:r>
                  <a:rPr lang="pl-PL" sz="2400" b="1" dirty="0" smtClean="0"/>
                  <a:t>                      łącznie   :      30 103 054 217,56 zł  </a:t>
                </a:r>
                <a14:m>
                  <m:oMath xmlns:m="http://schemas.openxmlformats.org/officeDocument/2006/math">
                    <m:r>
                      <a:rPr lang="pl-PL" sz="2400" b="1" i="1" smtClean="0"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pl-PL" sz="2400" b="1" dirty="0" smtClean="0"/>
                  <a:t>  30 103,1 mln zł</a:t>
                </a:r>
              </a:p>
              <a:p>
                <a:pPr marL="0" indent="0">
                  <a:buNone/>
                </a:pPr>
                <a:endParaRPr lang="pl-PL" sz="2400" b="1" dirty="0"/>
              </a:p>
              <a:p>
                <a:pPr marL="0" indent="0">
                  <a:buNone/>
                </a:pPr>
                <a:r>
                  <a:rPr lang="pl-PL" sz="2400" b="1" dirty="0"/>
                  <a:t>k</a:t>
                </a:r>
                <a:r>
                  <a:rPr lang="pl-PL" sz="2400" b="1" dirty="0" smtClean="0"/>
                  <a:t>oszt </a:t>
                </a:r>
                <a:r>
                  <a:rPr lang="pl-PL" sz="2400" b="1" dirty="0" err="1" smtClean="0"/>
                  <a:t>wn</a:t>
                </a:r>
                <a:r>
                  <a:rPr lang="pl-PL" sz="2400" b="1" dirty="0" smtClean="0"/>
                  <a:t>      30 103,1 </a:t>
                </a:r>
                <a:r>
                  <a:rPr lang="pl-PL" sz="2400" dirty="0" smtClean="0"/>
                  <a:t>x</a:t>
                </a:r>
                <a:r>
                  <a:rPr lang="pl-PL" sz="2400" b="1" dirty="0"/>
                  <a:t> </a:t>
                </a:r>
                <a:r>
                  <a:rPr lang="pl-PL" sz="2400" b="1" dirty="0" smtClean="0"/>
                  <a:t>1,1991 </a:t>
                </a:r>
                <a14:m>
                  <m:oMath xmlns:m="http://schemas.openxmlformats.org/officeDocument/2006/math">
                    <m:r>
                      <a:rPr lang="pl-PL" sz="2400" b="1" i="1" smtClean="0"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pl-PL" sz="2400" b="1" dirty="0" smtClean="0"/>
                  <a:t>  36 096,6 mln zł</a:t>
                </a:r>
              </a:p>
              <a:p>
                <a:pPr marL="0" indent="0">
                  <a:buNone/>
                </a:pPr>
                <a:r>
                  <a:rPr lang="pl-PL" sz="2400" b="1" dirty="0"/>
                  <a:t> </a:t>
                </a:r>
                <a:r>
                  <a:rPr lang="pl-PL" sz="2400" b="1" dirty="0" smtClean="0"/>
                  <a:t>  uwaga:  w tym 10 % wynagrodzenia nauczycieli przedszkoli</a:t>
                </a:r>
              </a:p>
              <a:p>
                <a:pPr marL="0" indent="0">
                  <a:buNone/>
                </a:pPr>
                <a:endParaRPr lang="pl-PL" sz="2400" b="1" dirty="0"/>
              </a:p>
              <a:p>
                <a:pPr marL="0" indent="0">
                  <a:buNone/>
                </a:pPr>
                <a:r>
                  <a:rPr lang="pl-PL" sz="2400" b="1" dirty="0" smtClean="0"/>
                  <a:t>Średnie </a:t>
                </a:r>
                <a:r>
                  <a:rPr lang="pl-PL" sz="2400" b="1" dirty="0" err="1" smtClean="0"/>
                  <a:t>wn</a:t>
                </a:r>
                <a:r>
                  <a:rPr lang="pl-PL" sz="2400" b="1" dirty="0" smtClean="0"/>
                  <a:t> poniesione   4 585,02 zł + dodatek uzup.  15,57 zł</a:t>
                </a:r>
              </a:p>
              <a:p>
                <a:pPr marL="0" indent="0">
                  <a:buNone/>
                </a:pPr>
                <a:r>
                  <a:rPr lang="pl-PL" sz="2400" b="1" dirty="0"/>
                  <a:t> </a:t>
                </a:r>
                <a:r>
                  <a:rPr lang="pl-PL" sz="2400" b="1" dirty="0" smtClean="0"/>
                  <a:t>                               </a:t>
                </a:r>
                <a:r>
                  <a:rPr lang="pl-PL" sz="2400" b="1" dirty="0" err="1" smtClean="0"/>
                  <a:t>wn</a:t>
                </a:r>
                <a:r>
                  <a:rPr lang="pl-PL" sz="2400" b="1" dirty="0" smtClean="0"/>
                  <a:t>    =  4 600,59 zł      wzrost   100,68 %</a:t>
                </a:r>
              </a:p>
              <a:p>
                <a:pPr marL="0" indent="0">
                  <a:buNone/>
                </a:pPr>
                <a:endParaRPr lang="pl-PL" sz="2400" b="1" dirty="0"/>
              </a:p>
              <a:p>
                <a:pPr marL="0" indent="0" algn="ctr">
                  <a:buNone/>
                </a:pPr>
                <a:r>
                  <a:rPr lang="pl-PL" sz="2800" b="1" dirty="0" smtClean="0"/>
                  <a:t>!  4 600,59 zł  =  1,693 </a:t>
                </a:r>
                <a:r>
                  <a:rPr lang="pl-PL" sz="2800" b="1" dirty="0" err="1" smtClean="0"/>
                  <a:t>kb</a:t>
                </a:r>
                <a:r>
                  <a:rPr lang="pl-PL" sz="2800" b="1" dirty="0" smtClean="0"/>
                  <a:t> </a:t>
                </a:r>
                <a14:m>
                  <m:oMath xmlns:m="http://schemas.openxmlformats.org/officeDocument/2006/math">
                    <m:r>
                      <a:rPr lang="pl-PL" sz="2800" b="1" i="1" smtClean="0"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pl-PL" sz="2800" b="1" dirty="0" smtClean="0"/>
                  <a:t>  1,7  </a:t>
                </a:r>
                <a:r>
                  <a:rPr lang="pl-PL" sz="2800" b="1" dirty="0" err="1" smtClean="0"/>
                  <a:t>kb</a:t>
                </a:r>
                <a:endParaRPr lang="pl-PL" sz="2800" b="1" dirty="0"/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400600"/>
              </a:xfrm>
              <a:blipFill rotWithShape="1">
                <a:blip r:embed="rId2"/>
                <a:stretch>
                  <a:fillRect l="-1111" t="-903" r="-815" b="-248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45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Wynagrodzenia w gospodarce narodowej w roku 2017</a:t>
            </a:r>
            <a:endParaRPr lang="pl-PL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600200"/>
                <a:ext cx="8712968" cy="4525963"/>
              </a:xfrm>
            </p:spPr>
            <p:txBody>
              <a:bodyPr>
                <a:normAutofit/>
              </a:bodyPr>
              <a:lstStyle/>
              <a:p>
                <a:pPr>
                  <a:buFont typeface="Wingdings" panose="05000000000000000000" pitchFamily="2" charset="2"/>
                  <a:buChar char="Ø"/>
                </a:pPr>
                <a:r>
                  <a:rPr lang="pl-PL" sz="2400" dirty="0" smtClean="0"/>
                  <a:t>  </a:t>
                </a:r>
                <a:r>
                  <a:rPr lang="pl-PL" sz="2400" b="1" dirty="0" smtClean="0"/>
                  <a:t>inflacja</a:t>
                </a:r>
                <a:r>
                  <a:rPr lang="pl-PL" sz="2400" dirty="0" smtClean="0"/>
                  <a:t>:  plan    1,3 %                   wykonanie  2,0 %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endParaRPr lang="pl-PL" sz="2400" dirty="0" smtClean="0"/>
              </a:p>
              <a:p>
                <a:pPr marL="0" indent="0">
                  <a:buNone/>
                </a:pPr>
                <a:endParaRPr lang="pl-PL" sz="2400" dirty="0"/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pl-PL" sz="2400" dirty="0" smtClean="0"/>
                  <a:t>  </a:t>
                </a:r>
                <a:r>
                  <a:rPr lang="pl-PL" sz="2400" b="1" dirty="0" err="1" smtClean="0"/>
                  <a:t>wgn</a:t>
                </a:r>
                <a:r>
                  <a:rPr lang="pl-PL" sz="2400" b="1" dirty="0" smtClean="0"/>
                  <a:t>      : </a:t>
                </a:r>
                <a:r>
                  <a:rPr lang="pl-PL" sz="2400" dirty="0" smtClean="0"/>
                  <a:t>plan</a:t>
                </a:r>
                <a:r>
                  <a:rPr lang="pl-PL" sz="2400" b="1" dirty="0" smtClean="0"/>
                  <a:t>         </a:t>
                </a:r>
                <a:r>
                  <a:rPr lang="pl-PL" sz="2400" dirty="0" smtClean="0"/>
                  <a:t>4 263 zł  w stosunku do r. 2016   105,13 %</a:t>
                </a:r>
              </a:p>
              <a:p>
                <a:pPr marL="0" indent="0">
                  <a:buNone/>
                </a:pPr>
                <a:r>
                  <a:rPr lang="pl-PL" sz="2400" dirty="0" smtClean="0"/>
                  <a:t>          wykonanie   4 271,51 zł    w stosunku do r. 2016   105,34 %  </a:t>
                </a:r>
              </a:p>
              <a:p>
                <a:pPr marL="0" indent="0">
                  <a:buNone/>
                </a:pPr>
                <a:endParaRPr lang="pl-PL" sz="2400" dirty="0" smtClean="0"/>
              </a:p>
              <a:p>
                <a:pPr marL="0" indent="0">
                  <a:buNone/>
                </a:pPr>
                <a:endParaRPr lang="pl-PL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pl-PL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1" smtClean="0">
                            <a:latin typeface="Cambria Math"/>
                          </a:rPr>
                          <m:t>𝒘𝒚𝒏𝒂𝒈𝒓𝒐𝒅𝒛𝒆𝒏𝒊𝒆</m:t>
                        </m:r>
                        <m:r>
                          <a:rPr lang="pl-PL" sz="2400" b="1" i="1" smtClean="0">
                            <a:latin typeface="Cambria Math"/>
                          </a:rPr>
                          <m:t> </m:t>
                        </m:r>
                        <m:r>
                          <a:rPr lang="pl-PL" sz="2400" b="1" i="1" smtClean="0">
                            <a:latin typeface="Cambria Math"/>
                          </a:rPr>
                          <m:t>𝒏𝒂𝒖𝒄𝒛𝒚𝒄𝒊𝒆𝒍𝒊</m:t>
                        </m:r>
                      </m:num>
                      <m:den>
                        <m:r>
                          <a:rPr lang="pl-PL" sz="2400" b="1" i="1" smtClean="0">
                            <a:latin typeface="Cambria Math"/>
                          </a:rPr>
                          <m:t>𝒘𝒚𝒏𝒂𝒈𝒓𝒐𝒅𝒛𝒆𝒏𝒊𝒆</m:t>
                        </m:r>
                        <m:r>
                          <a:rPr lang="pl-PL" sz="2400" b="1" i="1" smtClean="0">
                            <a:latin typeface="Cambria Math"/>
                          </a:rPr>
                          <m:t> </m:t>
                        </m:r>
                        <m:r>
                          <a:rPr lang="pl-PL" sz="2400" b="1" i="1" smtClean="0">
                            <a:latin typeface="Cambria Math"/>
                          </a:rPr>
                          <m:t>𝒘</m:t>
                        </m:r>
                        <m:r>
                          <a:rPr lang="pl-PL" sz="2400" b="1" i="1" smtClean="0">
                            <a:latin typeface="Cambria Math"/>
                          </a:rPr>
                          <m:t> </m:t>
                        </m:r>
                        <m:r>
                          <a:rPr lang="pl-PL" sz="2400" b="1" i="1" smtClean="0">
                            <a:latin typeface="Cambria Math"/>
                          </a:rPr>
                          <m:t>𝒈𝒐𝒔𝒑</m:t>
                        </m:r>
                        <m:r>
                          <a:rPr lang="pl-PL" sz="2400" b="1" i="1" smtClean="0">
                            <a:latin typeface="Cambria Math"/>
                          </a:rPr>
                          <m:t>.</m:t>
                        </m:r>
                        <m:r>
                          <a:rPr lang="pl-PL" sz="2400" b="1" i="1" smtClean="0">
                            <a:latin typeface="Cambria Math"/>
                          </a:rPr>
                          <m:t>𝒏𝒂𝒓𝒐𝒅</m:t>
                        </m:r>
                        <m:r>
                          <a:rPr lang="pl-PL" sz="2400" b="1" i="1" smtClean="0">
                            <a:latin typeface="Cambria Math"/>
                          </a:rPr>
                          <m:t>.</m:t>
                        </m:r>
                      </m:den>
                    </m:f>
                    <m:r>
                      <a:rPr lang="pl-PL" sz="2400" b="1" i="1" smtClean="0">
                        <a:latin typeface="Cambria Math"/>
                      </a:rPr>
                      <m:t> =</m:t>
                    </m:r>
                    <m:f>
                      <m:fPr>
                        <m:ctrlPr>
                          <a:rPr lang="pl-PL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1" smtClean="0">
                            <a:latin typeface="Cambria Math"/>
                          </a:rPr>
                          <m:t>𝒘𝒏</m:t>
                        </m:r>
                      </m:num>
                      <m:den>
                        <m:r>
                          <a:rPr lang="pl-PL" sz="2400" b="1" i="1" smtClean="0">
                            <a:latin typeface="Cambria Math"/>
                          </a:rPr>
                          <m:t>𝒘𝒈𝒏</m:t>
                        </m:r>
                      </m:den>
                    </m:f>
                    <m:r>
                      <a:rPr lang="pl-PL" sz="2400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l-PL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2400" b="1" i="1" smtClean="0">
                            <a:latin typeface="Cambria Math"/>
                          </a:rPr>
                          <m:t>𝟒</m:t>
                        </m:r>
                        <m:r>
                          <a:rPr lang="pl-PL" sz="2400" b="1" i="1" smtClean="0">
                            <a:latin typeface="Cambria Math"/>
                          </a:rPr>
                          <m:t> </m:t>
                        </m:r>
                        <m:r>
                          <a:rPr lang="pl-PL" sz="2400" b="1" i="1" smtClean="0">
                            <a:latin typeface="Cambria Math"/>
                          </a:rPr>
                          <m:t>𝟔𝟗𝟕</m:t>
                        </m:r>
                        <m:r>
                          <a:rPr lang="pl-PL" sz="2400" b="1" i="1" smtClean="0">
                            <a:latin typeface="Cambria Math"/>
                          </a:rPr>
                          <m:t>,</m:t>
                        </m:r>
                        <m:r>
                          <a:rPr lang="pl-PL" sz="2400" b="1" i="1" smtClean="0">
                            <a:latin typeface="Cambria Math"/>
                          </a:rPr>
                          <m:t>𝟐𝟔</m:t>
                        </m:r>
                      </m:num>
                      <m:den>
                        <m:r>
                          <a:rPr lang="pl-PL" sz="2400" b="1" i="1" smtClean="0">
                            <a:latin typeface="Cambria Math"/>
                          </a:rPr>
                          <m:t>𝟒</m:t>
                        </m:r>
                        <m:r>
                          <a:rPr lang="pl-PL" sz="2400" b="1" i="1" smtClean="0">
                            <a:latin typeface="Cambria Math"/>
                          </a:rPr>
                          <m:t> </m:t>
                        </m:r>
                        <m:r>
                          <a:rPr lang="pl-PL" sz="2400" b="1" i="1" smtClean="0">
                            <a:latin typeface="Cambria Math"/>
                          </a:rPr>
                          <m:t>𝟐𝟕𝟏</m:t>
                        </m:r>
                        <m:r>
                          <a:rPr lang="pl-PL" sz="2400" b="1" i="1" smtClean="0">
                            <a:latin typeface="Cambria Math"/>
                          </a:rPr>
                          <m:t>,</m:t>
                        </m:r>
                        <m:r>
                          <a:rPr lang="pl-PL" sz="2400" b="1" i="1" smtClean="0">
                            <a:latin typeface="Cambria Math"/>
                          </a:rPr>
                          <m:t>𝟓𝟏</m:t>
                        </m:r>
                      </m:den>
                    </m:f>
                    <m:r>
                      <a:rPr lang="pl-PL" sz="2400" b="1" i="1" smtClean="0">
                        <a:latin typeface="Cambria Math"/>
                      </a:rPr>
                      <m:t> </m:t>
                    </m:r>
                    <m:r>
                      <a:rPr lang="pl-PL" sz="2400" b="1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pl-PL" sz="2400" b="1" i="1" smtClean="0">
                        <a:latin typeface="Cambria Math"/>
                        <a:ea typeface="Cambria Math"/>
                      </a:rPr>
                      <m:t>𝟏𝟎𝟎</m:t>
                    </m:r>
                    <m:r>
                      <a:rPr lang="pl-PL" sz="2400" b="1" i="1" smtClean="0">
                        <a:latin typeface="Cambria Math"/>
                        <a:ea typeface="Cambria Math"/>
                      </a:rPr>
                      <m:t>%=</m:t>
                    </m:r>
                    <m:r>
                      <a:rPr lang="pl-PL" sz="2400" b="1" i="1" smtClean="0">
                        <a:latin typeface="Cambria Math"/>
                        <a:ea typeface="Cambria Math"/>
                      </a:rPr>
                      <m:t>𝟏𝟎𝟗</m:t>
                    </m:r>
                    <m:r>
                      <a:rPr lang="pl-PL" sz="2400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pl-PL" sz="2400" b="1" i="1" smtClean="0">
                        <a:latin typeface="Cambria Math"/>
                        <a:ea typeface="Cambria Math"/>
                      </a:rPr>
                      <m:t>𝟗𝟕</m:t>
                    </m:r>
                    <m:r>
                      <a:rPr lang="pl-PL" sz="2400" b="1" i="1" smtClean="0">
                        <a:latin typeface="Cambria Math"/>
                        <a:ea typeface="Cambria Math"/>
                      </a:rPr>
                      <m:t>%</m:t>
                    </m:r>
                  </m:oMath>
                </a14:m>
                <a:r>
                  <a:rPr lang="pl-PL" sz="2400" b="1" dirty="0" smtClean="0"/>
                  <a:t> </a:t>
                </a:r>
                <a:endParaRPr lang="pl-PL" sz="2400" b="1" dirty="0"/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600200"/>
                <a:ext cx="8712968" cy="4525963"/>
              </a:xfrm>
              <a:blipFill rotWithShape="1">
                <a:blip r:embed="rId2"/>
                <a:stretch>
                  <a:fillRect l="-909" t="-107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430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Koszty wynagrodzeń w relacji z subwencją oświatową               +  dotacje do subwencji na zadania bieżące                    w roku  2018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15700"/>
            <a:ext cx="8229600" cy="49251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400" dirty="0" smtClean="0"/>
              <a:t>  </a:t>
            </a:r>
            <a:r>
              <a:rPr lang="pl-PL" sz="2400" b="1" dirty="0" smtClean="0"/>
              <a:t>subwencja oświatowa do podziału    (</a:t>
            </a:r>
            <a:r>
              <a:rPr lang="pl-PL" sz="2400" b="1" dirty="0" err="1" smtClean="0"/>
              <a:t>s.o</a:t>
            </a:r>
            <a:r>
              <a:rPr lang="pl-PL" sz="2400" b="1" dirty="0" smtClean="0"/>
              <a:t>.   -   0,4 %  </a:t>
            </a:r>
            <a:r>
              <a:rPr lang="pl-PL" sz="2400" b="1" dirty="0" err="1" smtClean="0"/>
              <a:t>s.o</a:t>
            </a:r>
            <a:r>
              <a:rPr lang="pl-PL" sz="2400" b="1" dirty="0" smtClean="0"/>
              <a:t>.)</a:t>
            </a:r>
          </a:p>
          <a:p>
            <a:pPr marL="0" indent="0" algn="ctr">
              <a:buNone/>
            </a:pPr>
            <a:r>
              <a:rPr lang="pl-PL" sz="2400" b="1" dirty="0" smtClean="0"/>
              <a:t>43 075 129  zł</a:t>
            </a:r>
          </a:p>
          <a:p>
            <a:pPr marL="0" indent="0" algn="ctr">
              <a:buNone/>
            </a:pPr>
            <a:endParaRPr lang="pl-PL" sz="10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l-PL" sz="2400" b="1" dirty="0"/>
              <a:t> </a:t>
            </a:r>
            <a:r>
              <a:rPr lang="pl-PL" sz="2400" b="1" dirty="0" smtClean="0"/>
              <a:t> wzrost w stosunku do roku poprzedniego </a:t>
            </a:r>
          </a:p>
          <a:p>
            <a:pPr marL="0" indent="0" algn="ctr">
              <a:buNone/>
            </a:pPr>
            <a:r>
              <a:rPr lang="pl-PL" sz="2400" b="1" dirty="0"/>
              <a:t>k</a:t>
            </a:r>
            <a:r>
              <a:rPr lang="pl-PL" sz="2400" b="1" dirty="0" smtClean="0"/>
              <a:t>wota:        1 165 593 </a:t>
            </a:r>
            <a:r>
              <a:rPr lang="pl-PL" sz="2400" b="1" dirty="0" err="1" smtClean="0"/>
              <a:t>tys</a:t>
            </a:r>
            <a:r>
              <a:rPr lang="pl-PL" sz="2400" b="1" dirty="0" smtClean="0"/>
              <a:t> zł             </a:t>
            </a:r>
          </a:p>
          <a:p>
            <a:pPr marL="0" indent="0" algn="ctr">
              <a:buNone/>
            </a:pPr>
            <a:r>
              <a:rPr lang="pl-PL" sz="2400" b="1" dirty="0" smtClean="0"/>
              <a:t>%:              2.78  %     </a:t>
            </a:r>
          </a:p>
          <a:p>
            <a:pPr marL="0" indent="0" algn="ctr">
              <a:buNone/>
            </a:pPr>
            <a:endParaRPr lang="pl-PL" sz="1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400" b="1" dirty="0" smtClean="0"/>
              <a:t>  dotacje do subwencji na zadania bieżące:       ?   (1 mld ?)</a:t>
            </a:r>
          </a:p>
          <a:p>
            <a:pPr marL="0" indent="0">
              <a:buNone/>
            </a:pPr>
            <a:endParaRPr lang="pl-PL" sz="10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l-PL" sz="2400" b="1" dirty="0"/>
              <a:t> </a:t>
            </a:r>
            <a:r>
              <a:rPr lang="pl-PL" sz="2400" b="1" dirty="0" smtClean="0"/>
              <a:t> koszty wynagrodzeń nauczycieli w stosunku do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a)     </a:t>
            </a:r>
            <a:r>
              <a:rPr lang="pl-PL" sz="2400" b="1" dirty="0" err="1" smtClean="0"/>
              <a:t>s.o</a:t>
            </a:r>
            <a:r>
              <a:rPr lang="pl-PL" sz="2400" b="1" dirty="0" smtClean="0"/>
              <a:t>.              92,17 %        ?</a:t>
            </a:r>
          </a:p>
          <a:p>
            <a:pPr marL="0" indent="0">
              <a:buNone/>
            </a:pPr>
            <a:r>
              <a:rPr lang="pl-PL" sz="2400" b="1" dirty="0"/>
              <a:t> </a:t>
            </a:r>
            <a:r>
              <a:rPr lang="pl-PL" sz="2400" b="1" dirty="0" smtClean="0"/>
              <a:t>      b)     </a:t>
            </a:r>
            <a:r>
              <a:rPr lang="pl-PL" sz="2400" b="1" dirty="0" err="1" smtClean="0"/>
              <a:t>s.o</a:t>
            </a:r>
            <a:r>
              <a:rPr lang="pl-PL" sz="2400" b="1" dirty="0" smtClean="0"/>
              <a:t>. + </a:t>
            </a:r>
            <a:r>
              <a:rPr lang="pl-PL" sz="2400" b="1" dirty="0" err="1" smtClean="0"/>
              <a:t>db</a:t>
            </a:r>
            <a:r>
              <a:rPr lang="pl-PL" sz="2400" b="1" dirty="0" smtClean="0"/>
              <a:t>     90,08 %        ?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68828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pl-PL" sz="2400" b="1" dirty="0" smtClean="0"/>
              <a:t>Statystyka  zatrudnienia  na  podstawie  danych  RIO</a:t>
            </a:r>
            <a:endParaRPr lang="pl-PL" sz="2400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1889809"/>
              </p:ext>
            </p:extLst>
          </p:nvPr>
        </p:nvGraphicFramePr>
        <p:xfrm>
          <a:off x="467544" y="1412776"/>
          <a:ext cx="8229600" cy="24384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2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8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6768">
                <a:tc>
                  <a:txBody>
                    <a:bodyPr/>
                    <a:lstStyle/>
                    <a:p>
                      <a:pPr algn="r"/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2015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2016</a:t>
                      </a:r>
                    </a:p>
                    <a:p>
                      <a:pPr algn="ctr"/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2017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2018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2019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84">
                <a:tc>
                  <a:txBody>
                    <a:bodyPr/>
                    <a:lstStyle/>
                    <a:p>
                      <a:pPr algn="l"/>
                      <a:r>
                        <a:rPr lang="pl-PL" sz="1800" dirty="0" smtClean="0"/>
                        <a:t>Liczba etatów</a:t>
                      </a:r>
                      <a:endParaRPr lang="pl-PL" sz="1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542 135,89</a:t>
                      </a:r>
                      <a:r>
                        <a:rPr lang="pl-PL" baseline="0" dirty="0" smtClean="0"/>
                        <a:t> 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545 275,20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549 356,95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561 915,88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561 249,54**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84">
                <a:tc>
                  <a:txBody>
                    <a:bodyPr/>
                    <a:lstStyle/>
                    <a:p>
                      <a:pPr algn="l"/>
                      <a:r>
                        <a:rPr lang="pl-PL" sz="1800" dirty="0" smtClean="0"/>
                        <a:t>Zmiana </a:t>
                      </a:r>
                    </a:p>
                    <a:p>
                      <a:pPr algn="l"/>
                      <a:r>
                        <a:rPr lang="pl-PL" sz="1800" dirty="0" smtClean="0"/>
                        <a:t>1.09.</a:t>
                      </a:r>
                      <a:endParaRPr lang="pl-PL" sz="1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+  8 618,9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+  2 787,21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+15 084,91*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+  999,51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84">
                <a:tc>
                  <a:txBody>
                    <a:bodyPr/>
                    <a:lstStyle/>
                    <a:p>
                      <a:pPr algn="l"/>
                      <a:r>
                        <a:rPr lang="pl-PL" sz="1400" dirty="0" smtClean="0"/>
                        <a:t>Średni poziom awansu</a:t>
                      </a:r>
                      <a:r>
                        <a:rPr lang="pl-PL" sz="1400" baseline="0" dirty="0" smtClean="0"/>
                        <a:t> </a:t>
                      </a:r>
                      <a:r>
                        <a:rPr lang="pl-PL" sz="1400" baseline="0" dirty="0" err="1" smtClean="0"/>
                        <a:t>zawod</a:t>
                      </a:r>
                      <a:r>
                        <a:rPr lang="pl-PL" sz="1400" baseline="0" dirty="0" smtClean="0"/>
                        <a:t>.</a:t>
                      </a:r>
                      <a:endParaRPr lang="pl-PL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3,39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3,40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3,41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3,40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551447" y="4005064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*   </a:t>
            </a:r>
            <a:r>
              <a:rPr lang="pl-PL" b="1" dirty="0" smtClean="0"/>
              <a:t>Co najmniej 8 tysięcy ze względu na wygaszanie gimnazjum. </a:t>
            </a:r>
          </a:p>
          <a:p>
            <a:r>
              <a:rPr lang="pl-PL" b="1" dirty="0" smtClean="0"/>
              <a:t>     Uczniowie pozostają w mniej liczebnych klasach szkoły podstawowej.</a:t>
            </a:r>
          </a:p>
          <a:p>
            <a:r>
              <a:rPr lang="pl-PL" b="1" dirty="0"/>
              <a:t> </a:t>
            </a:r>
            <a:r>
              <a:rPr lang="pl-PL" b="1" dirty="0" smtClean="0"/>
              <a:t>    Dodatkowy koszt z tego powodu wynosi w roku 2017  ok. 180 – 190 mln zł</a:t>
            </a:r>
          </a:p>
          <a:p>
            <a:r>
              <a:rPr lang="pl-PL" b="1" dirty="0"/>
              <a:t> </a:t>
            </a:r>
            <a:r>
              <a:rPr lang="pl-PL" b="1" dirty="0" smtClean="0"/>
              <a:t>    (w roku 2018  trzy razy więcej).</a:t>
            </a:r>
          </a:p>
          <a:p>
            <a:endParaRPr lang="pl-PL" b="1" dirty="0"/>
          </a:p>
          <a:p>
            <a:r>
              <a:rPr lang="pl-PL" b="1" dirty="0" smtClean="0"/>
              <a:t>** Dane w okresie  1.09. – 31.12.2018 r. </a:t>
            </a:r>
            <a:endParaRPr lang="pl-PL" b="1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222185"/>
              </p:ext>
            </p:extLst>
          </p:nvPr>
        </p:nvGraphicFramePr>
        <p:xfrm>
          <a:off x="471055" y="1413164"/>
          <a:ext cx="1371600" cy="647684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7684">
                <a:tc>
                  <a:txBody>
                    <a:bodyPr/>
                    <a:lstStyle/>
                    <a:p>
                      <a:r>
                        <a:rPr lang="pl-PL" dirty="0" smtClean="0"/>
                        <a:t>               rok</a:t>
                      </a:r>
                    </a:p>
                    <a:p>
                      <a:r>
                        <a:rPr lang="pl-PL" dirty="0" smtClean="0"/>
                        <a:t>dotyczy</a:t>
                      </a:r>
                      <a:endParaRPr lang="pl-P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93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Wynagrodzenia  nauczycieli  </a:t>
            </a:r>
            <a:r>
              <a:rPr lang="pl-PL" sz="2800" b="1" dirty="0" err="1" smtClean="0"/>
              <a:t>wn</a:t>
            </a:r>
            <a:endParaRPr lang="pl-PL" sz="2800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907299"/>
              </p:ext>
            </p:extLst>
          </p:nvPr>
        </p:nvGraphicFramePr>
        <p:xfrm>
          <a:off x="457200" y="981075"/>
          <a:ext cx="8229601" cy="419445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98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6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6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62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62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62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9733">
                <a:tc>
                  <a:txBody>
                    <a:bodyPr/>
                    <a:lstStyle/>
                    <a:p>
                      <a:r>
                        <a:rPr lang="pl-PL" dirty="0" smtClean="0"/>
                        <a:t>               rok</a:t>
                      </a:r>
                    </a:p>
                    <a:p>
                      <a:r>
                        <a:rPr lang="pl-PL" dirty="0" smtClean="0"/>
                        <a:t>dotyczy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2015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2016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2017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2018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2019</a:t>
                      </a: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b="1" dirty="0" smtClean="0"/>
                        <a:t>Inflacja    plan</a:t>
                      </a:r>
                    </a:p>
                    <a:p>
                      <a:pPr algn="l"/>
                      <a:r>
                        <a:rPr lang="pl-PL" b="1" dirty="0" smtClean="0"/>
                        <a:t>                 wyk.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1,2 %</a:t>
                      </a:r>
                    </a:p>
                    <a:p>
                      <a:pPr algn="r"/>
                      <a:r>
                        <a:rPr lang="pl-PL" b="1" dirty="0" smtClean="0"/>
                        <a:t>- 0,9 %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1,7 %</a:t>
                      </a:r>
                    </a:p>
                    <a:p>
                      <a:pPr algn="r"/>
                      <a:r>
                        <a:rPr lang="pl-PL" b="1" dirty="0" smtClean="0"/>
                        <a:t>- 0,6 %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1,3 %</a:t>
                      </a:r>
                    </a:p>
                    <a:p>
                      <a:pPr algn="r"/>
                      <a:r>
                        <a:rPr lang="pl-PL" b="1" dirty="0" smtClean="0"/>
                        <a:t>2,0 %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2,3 %</a:t>
                      </a:r>
                    </a:p>
                    <a:p>
                      <a:pPr algn="r"/>
                      <a:r>
                        <a:rPr lang="pl-PL" b="1" dirty="0" smtClean="0"/>
                        <a:t>1,6 %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2,3 %</a:t>
                      </a:r>
                    </a:p>
                    <a:p>
                      <a:pPr algn="r"/>
                      <a:r>
                        <a:rPr lang="pl-PL" b="1" dirty="0" smtClean="0"/>
                        <a:t>    ?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b="1" dirty="0" smtClean="0"/>
                        <a:t>Kwota bazowa  w zł</a:t>
                      </a:r>
                    </a:p>
                    <a:p>
                      <a:pPr algn="l"/>
                      <a:r>
                        <a:rPr lang="pl-PL" b="1" dirty="0" smtClean="0"/>
                        <a:t>                 wzrost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2 717,59</a:t>
                      </a:r>
                    </a:p>
                    <a:p>
                      <a:pPr algn="r"/>
                      <a:r>
                        <a:rPr lang="pl-PL" b="1" dirty="0" smtClean="0"/>
                        <a:t>     0 %  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2 717,59*</a:t>
                      </a:r>
                    </a:p>
                    <a:p>
                      <a:pPr algn="r"/>
                      <a:r>
                        <a:rPr lang="pl-PL" b="1" dirty="0" smtClean="0"/>
                        <a:t>0 %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2 752,92</a:t>
                      </a:r>
                    </a:p>
                    <a:p>
                      <a:pPr algn="r"/>
                      <a:r>
                        <a:rPr lang="pl-PL" b="1" dirty="0" smtClean="0"/>
                        <a:t>1,3 %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2 863,38</a:t>
                      </a:r>
                    </a:p>
                    <a:p>
                      <a:pPr algn="r"/>
                      <a:r>
                        <a:rPr lang="pl-PL" b="1" dirty="0" smtClean="0"/>
                        <a:t>4,01 %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3 045,21**</a:t>
                      </a:r>
                    </a:p>
                    <a:p>
                      <a:pPr algn="r"/>
                      <a:r>
                        <a:rPr lang="pl-PL" b="1" dirty="0" smtClean="0"/>
                        <a:t>6,35 %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b="1" dirty="0" smtClean="0"/>
                        <a:t>Wydatki poniesione</a:t>
                      </a:r>
                    </a:p>
                    <a:p>
                      <a:pPr algn="l"/>
                      <a:r>
                        <a:rPr lang="pl-PL" b="1" dirty="0" smtClean="0"/>
                        <a:t>+ dodatek </a:t>
                      </a:r>
                      <a:r>
                        <a:rPr lang="pl-PL" b="1" dirty="0" err="1" smtClean="0"/>
                        <a:t>uzupeł</a:t>
                      </a:r>
                      <a:r>
                        <a:rPr lang="pl-PL" b="1" dirty="0" smtClean="0"/>
                        <a:t>-</a:t>
                      </a:r>
                    </a:p>
                    <a:p>
                      <a:pPr algn="l"/>
                      <a:r>
                        <a:rPr lang="pl-PL" b="1" dirty="0" err="1" smtClean="0"/>
                        <a:t>niający</a:t>
                      </a:r>
                      <a:r>
                        <a:rPr lang="pl-PL" b="1" baseline="0" dirty="0" smtClean="0"/>
                        <a:t> w mln zł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29 728,3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30 103,1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30 965,7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33 111,8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b="1" dirty="0" smtClean="0"/>
                        <a:t>Koszt  </a:t>
                      </a:r>
                      <a:r>
                        <a:rPr lang="pl-PL" b="1" dirty="0" err="1" smtClean="0"/>
                        <a:t>wn</a:t>
                      </a:r>
                      <a:r>
                        <a:rPr lang="pl-PL" b="1" dirty="0" smtClean="0"/>
                        <a:t>  w mln zł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35 647,2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36 096,6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37 131,0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39 704,4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l-PL" b="1" dirty="0" smtClean="0"/>
                    </a:p>
                    <a:p>
                      <a:pPr algn="r"/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b="1" dirty="0" smtClean="0"/>
                        <a:t>Średnie   </a:t>
                      </a:r>
                      <a:r>
                        <a:rPr lang="pl-PL" b="1" dirty="0" err="1" smtClean="0"/>
                        <a:t>wn</a:t>
                      </a:r>
                      <a:endParaRPr lang="pl-PL" b="1" dirty="0" smtClean="0"/>
                    </a:p>
                    <a:p>
                      <a:pPr algn="l"/>
                      <a:r>
                        <a:rPr lang="pl-PL" b="1" baseline="0" dirty="0" smtClean="0"/>
                        <a:t>          % </a:t>
                      </a:r>
                      <a:r>
                        <a:rPr lang="pl-PL" b="1" baseline="0" dirty="0" err="1" smtClean="0"/>
                        <a:t>kb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4 569,63</a:t>
                      </a:r>
                    </a:p>
                    <a:p>
                      <a:pPr algn="r"/>
                      <a:r>
                        <a:rPr lang="pl-PL" b="1" dirty="0" smtClean="0"/>
                        <a:t>168,15 %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4 600,59</a:t>
                      </a:r>
                    </a:p>
                    <a:p>
                      <a:pPr algn="r"/>
                      <a:r>
                        <a:rPr lang="pl-PL" b="1" dirty="0" smtClean="0"/>
                        <a:t>169,28 %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4 697,26</a:t>
                      </a:r>
                    </a:p>
                    <a:p>
                      <a:pPr algn="r"/>
                      <a:r>
                        <a:rPr lang="pl-PL" b="1" dirty="0" smtClean="0"/>
                        <a:t>170,63 %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b="1" dirty="0" smtClean="0"/>
                        <a:t>4 910,56</a:t>
                      </a:r>
                    </a:p>
                    <a:p>
                      <a:pPr algn="r"/>
                      <a:r>
                        <a:rPr lang="pl-PL" b="1" dirty="0" smtClean="0"/>
                        <a:t>171,50 %</a:t>
                      </a:r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pl-PL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467544" y="5373216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*   W ramach wzrostu  </a:t>
            </a:r>
            <a:r>
              <a:rPr lang="pl-PL" sz="1600" b="1" dirty="0" err="1" smtClean="0"/>
              <a:t>s.o</a:t>
            </a:r>
            <a:r>
              <a:rPr lang="pl-PL" sz="1600" b="1" dirty="0" smtClean="0"/>
              <a:t>. o  1204 mln zł można było zwiększyć wynagrodzenia nauczycieli o</a:t>
            </a:r>
          </a:p>
          <a:p>
            <a:r>
              <a:rPr lang="pl-PL" sz="1600" b="1" dirty="0" smtClean="0"/>
              <a:t>      poziom  1,7 %  (inflacja), a nawet o poziom planowanego wzrostu  </a:t>
            </a:r>
            <a:r>
              <a:rPr lang="pl-PL" sz="1600" b="1" dirty="0" err="1" smtClean="0"/>
              <a:t>wgn</a:t>
            </a:r>
            <a:r>
              <a:rPr lang="pl-PL" sz="1600" b="1" dirty="0" smtClean="0"/>
              <a:t>  -  2,42 %.</a:t>
            </a:r>
          </a:p>
          <a:p>
            <a:r>
              <a:rPr lang="pl-PL" sz="1600" b="1" dirty="0" smtClean="0"/>
              <a:t>      Koszt 600 mln i 900 mln zł.</a:t>
            </a:r>
          </a:p>
          <a:p>
            <a:r>
              <a:rPr lang="pl-PL" sz="1600" b="1" dirty="0" smtClean="0"/>
              <a:t>** Wzrost styczeń do grudnia  5 %, dane średnioroczne  6,35 %.</a:t>
            </a: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5491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Wiosna</Template>
  <TotalTime>620</TotalTime>
  <Words>1913</Words>
  <Application>Microsoft Office PowerPoint</Application>
  <PresentationFormat>Pokaz na ekranie (4:3)</PresentationFormat>
  <Paragraphs>412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 Math</vt:lpstr>
      <vt:lpstr>Times New Roman</vt:lpstr>
      <vt:lpstr>Wingdings</vt:lpstr>
      <vt:lpstr>Motyw pakietu Office</vt:lpstr>
      <vt:lpstr>ASPEKTY  FINANSOWE    WDRAŻANIA  ZMIAN  W  EDUKACJI  W  LATACH  2016  -  2018</vt:lpstr>
      <vt:lpstr>Słowniczek</vt:lpstr>
      <vt:lpstr>Zatrudnienie w roku 2015</vt:lpstr>
      <vt:lpstr>Prezentacja programu PowerPoint</vt:lpstr>
      <vt:lpstr>Wynagrodzenia  nauczycieli  w  roku  2016</vt:lpstr>
      <vt:lpstr>Wynagrodzenia w gospodarce narodowej w roku 2017</vt:lpstr>
      <vt:lpstr>Koszty wynagrodzeń w relacji z subwencją oświatową               +  dotacje do subwencji na zadania bieżące                    w roku  2018</vt:lpstr>
      <vt:lpstr>Statystyka  zatrudnienia  na  podstawie  danych  RIO</vt:lpstr>
      <vt:lpstr>Wynagrodzenia  nauczycieli  wn</vt:lpstr>
      <vt:lpstr>Wynagrodzenia  w  gospodarce  narodowej  - wgn</vt:lpstr>
      <vt:lpstr>Koszty oświatowe, koszty wynagrodzeń w relacji          z częścią oświatową subwencji ogólnej powiększonej  o dotacje na zadania bieżące.</vt:lpstr>
      <vt:lpstr>Liczba uczniów ogółem  (dane do subwencji oświatowej)</vt:lpstr>
      <vt:lpstr>Elementarne zasady waloryzacji subwencji oświatowej.</vt:lpstr>
      <vt:lpstr>Waloryzacja  s.o. w latach  2016 - 2018</vt:lpstr>
      <vt:lpstr>Prezentacja programu PowerPoint</vt:lpstr>
      <vt:lpstr>Prezentacja programu PowerPoint</vt:lpstr>
      <vt:lpstr>Problemy zarządzania oświatą   wymagające wyjaśnienia:</vt:lpstr>
      <vt:lpstr>Prezentacja programu PowerPoint</vt:lpstr>
      <vt:lpstr>Prezentacja programu PowerPoint</vt:lpstr>
      <vt:lpstr>Problemy  do  rozstrzygnięcia  w  systemie  zarządzania  oświatą.  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ASPEKTY  FINANSOWE    WDRAŻANIA  ZMIAN  W  EDUKACJI  W  LATACH  2016  -  2018</dc:title>
  <dc:creator>Asus</dc:creator>
  <cp:lastModifiedBy>Zdziennicki Krystian</cp:lastModifiedBy>
  <cp:revision>52</cp:revision>
  <cp:lastPrinted>2019-04-11T09:42:54Z</cp:lastPrinted>
  <dcterms:created xsi:type="dcterms:W3CDTF">2019-04-08T17:27:28Z</dcterms:created>
  <dcterms:modified xsi:type="dcterms:W3CDTF">2019-04-18T08:37:53Z</dcterms:modified>
</cp:coreProperties>
</file>