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0" r:id="rId4"/>
    <p:sldId id="265" r:id="rId5"/>
    <p:sldId id="266" r:id="rId6"/>
    <p:sldId id="267" r:id="rId7"/>
    <p:sldId id="262" r:id="rId8"/>
    <p:sldId id="263" r:id="rId9"/>
    <p:sldId id="257" r:id="rId10"/>
  </p:sldIdLst>
  <p:sldSz cx="12192000" cy="6858000"/>
  <p:notesSz cx="6858000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86"/>
    <a:srgbClr val="2852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95" autoAdjust="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1243913"/>
            <a:ext cx="9144000" cy="2266049"/>
          </a:xfrm>
        </p:spPr>
        <p:txBody>
          <a:bodyPr anchor="b"/>
          <a:lstStyle>
            <a:lvl1pPr algn="ctr">
              <a:defRPr sz="4400" b="1" baseline="0">
                <a:solidFill>
                  <a:srgbClr val="0070C0"/>
                </a:solidFill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0070C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 smtClean="0"/>
              <a:t>Imię i nazwisko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9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5" name="pole tekstowe 4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80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1283811"/>
            <a:ext cx="2628900" cy="4893152"/>
          </a:xfrm>
        </p:spPr>
        <p:txBody>
          <a:bodyPr vert="eaVert"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1283811"/>
            <a:ext cx="7734300" cy="4893152"/>
          </a:xfrm>
        </p:spPr>
        <p:txBody>
          <a:bodyPr vert="eaVert"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9" name="pole tekstowe 8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03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755" y="2034747"/>
            <a:ext cx="7124007" cy="2372496"/>
          </a:xfrm>
          <a:prstGeom prst="rect">
            <a:avLst/>
          </a:prstGeom>
        </p:spPr>
      </p:pic>
      <p:sp>
        <p:nvSpPr>
          <p:cNvPr id="7" name="pole tekstowe 6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3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60456"/>
            <a:ext cx="10515600" cy="1145913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496064"/>
            <a:ext cx="10515600" cy="3680897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9" name="pole tekstowe 8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01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70C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9" name="pole tekstowe 8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65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229281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2627869"/>
            <a:ext cx="5181600" cy="3549093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2627869"/>
            <a:ext cx="5181600" cy="3549094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2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80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155763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2438400"/>
            <a:ext cx="5157787" cy="55807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2438400"/>
            <a:ext cx="5183188" cy="55807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8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4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2" name="pole tekstowe 11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3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45059"/>
            <a:ext cx="10515600" cy="1227267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26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1283811"/>
            <a:ext cx="3932237" cy="1171065"/>
          </a:xfrm>
        </p:spPr>
        <p:txBody>
          <a:bodyPr anchor="b"/>
          <a:lstStyle>
            <a:lvl1pPr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1283811"/>
            <a:ext cx="6172200" cy="4577239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454876"/>
            <a:ext cx="3932237" cy="34141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2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72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83810"/>
            <a:ext cx="3932237" cy="1094864"/>
          </a:xfrm>
        </p:spPr>
        <p:txBody>
          <a:bodyPr anchor="b"/>
          <a:lstStyle>
            <a:lvl1pPr>
              <a:defRPr sz="2800" b="1">
                <a:solidFill>
                  <a:srgbClr val="2852A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1283810"/>
            <a:ext cx="6172200" cy="45772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397210"/>
            <a:ext cx="3932237" cy="347177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2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6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83810"/>
            <a:ext cx="10515600" cy="1065519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2405449"/>
            <a:ext cx="10515600" cy="3771514"/>
          </a:xfrm>
        </p:spPr>
        <p:txBody>
          <a:bodyPr vert="eaVert"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9" name="pole tekstowe 8"/>
          <p:cNvSpPr txBox="1"/>
          <p:nvPr userDrawn="1"/>
        </p:nvSpPr>
        <p:spPr>
          <a:xfrm>
            <a:off x="3774052" y="6356350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4D86"/>
                </a:solidFill>
              </a:rPr>
              <a:t>POMORSKA RADA OŚWIATOWA</a:t>
            </a:r>
            <a:endParaRPr lang="pl-PL" sz="2000" b="1" dirty="0">
              <a:solidFill>
                <a:srgbClr val="004D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71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AE3BF-D54F-4588-950F-440B023BCE50}" type="datetimeFigureOut">
              <a:rPr lang="pl-PL" smtClean="0"/>
              <a:pPr/>
              <a:t>06.05.2019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DCC57-FE2A-4445-8431-CCB36E9BCC6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354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899695"/>
            <a:ext cx="9144000" cy="2266049"/>
          </a:xfrm>
        </p:spPr>
        <p:txBody>
          <a:bodyPr/>
          <a:lstStyle/>
          <a:p>
            <a:r>
              <a:rPr lang="pl-PL" dirty="0" smtClean="0"/>
              <a:t>Wdrażanie reformy edukacji.</a:t>
            </a:r>
            <a:br>
              <a:rPr lang="pl-PL" dirty="0" smtClean="0"/>
            </a:br>
            <a:r>
              <a:rPr lang="pl-PL" dirty="0" smtClean="0"/>
              <a:t>Wprowadzanie zmian w kształceniu zawodowym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31636" y="5202238"/>
            <a:ext cx="9144000" cy="1655762"/>
          </a:xfrm>
        </p:spPr>
        <p:txBody>
          <a:bodyPr/>
          <a:lstStyle/>
          <a:p>
            <a:r>
              <a:rPr lang="pl-PL" dirty="0" smtClean="0"/>
              <a:t>Teresa Szakiel</a:t>
            </a:r>
          </a:p>
          <a:p>
            <a:r>
              <a:rPr lang="pl-PL" dirty="0" smtClean="0"/>
              <a:t>Urząd Marszałkowski Województwa Pomorskiego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770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07469"/>
            <a:ext cx="10515600" cy="1145913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rgbClr val="004D86"/>
                </a:solidFill>
              </a:rPr>
              <a:t>Założenia reformy – kształcenie na potrzeby rynku pracy</a:t>
            </a:r>
            <a:endParaRPr lang="pl-PL" sz="2400" dirty="0">
              <a:solidFill>
                <a:srgbClr val="004D86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91264"/>
            <a:ext cx="10515600" cy="4095236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arenR"/>
            </a:pPr>
            <a:r>
              <a:rPr lang="pl-PL" dirty="0"/>
              <a:t>p</a:t>
            </a:r>
            <a:r>
              <a:rPr lang="pl-PL" dirty="0" smtClean="0"/>
              <a:t>rognoza MEN – zwiększona subwencja na zawody potrzebne na rynku pracy</a:t>
            </a:r>
          </a:p>
          <a:p>
            <a:pPr marL="457200" indent="-457200" algn="just">
              <a:buFont typeface="+mj-lt"/>
              <a:buAutoNum type="arabicParenR"/>
            </a:pPr>
            <a:endParaRPr lang="pl-PL" sz="6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>
                <a:solidFill>
                  <a:srgbClr val="C00000"/>
                </a:solidFill>
              </a:rPr>
              <a:t> </a:t>
            </a:r>
            <a:r>
              <a:rPr lang="pl-PL" dirty="0" smtClean="0">
                <a:solidFill>
                  <a:srgbClr val="C00000"/>
                </a:solidFill>
              </a:rPr>
              <a:t>niejasny „centralny” mechanizm definiowania „potrzebnych” zawodów na regionalnym rynku pracy</a:t>
            </a: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„nieznane” narzędzie analityczne opracowane przez IBE 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2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w</a:t>
            </a:r>
            <a:r>
              <a:rPr lang="pl-PL" dirty="0" smtClean="0"/>
              <a:t>zrost rangi opinii wojewódzkiej rady rynku pracy – opinia o zasadności kształcenia</a:t>
            </a:r>
          </a:p>
          <a:p>
            <a:pPr marL="457200" indent="-457200" algn="just">
              <a:buFont typeface="+mj-lt"/>
              <a:buAutoNum type="arabicParenR"/>
            </a:pPr>
            <a:endParaRPr lang="pl-PL" sz="6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>
                <a:solidFill>
                  <a:srgbClr val="C00000"/>
                </a:solidFill>
              </a:rPr>
              <a:t> </a:t>
            </a:r>
            <a:r>
              <a:rPr lang="pl-PL" dirty="0" smtClean="0">
                <a:solidFill>
                  <a:srgbClr val="C00000"/>
                </a:solidFill>
              </a:rPr>
              <a:t>brak jasnych rozstrzygnięć związanych z wydaniem opinii negatywnej</a:t>
            </a: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brak systemowych rozwiązań zmierzających do profesjonalizacji wojewódzkich rad rynku pracy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2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w</a:t>
            </a:r>
            <a:r>
              <a:rPr lang="pl-PL" dirty="0" smtClean="0"/>
              <a:t>prowadzenie nowego zawodu – poszerzenie katalogu podmiotów uprawnionych</a:t>
            </a:r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4" name="Łącznik prosty 3"/>
          <p:cNvCxnSpPr/>
          <p:nvPr/>
        </p:nvCxnSpPr>
        <p:spPr>
          <a:xfrm>
            <a:off x="258618" y="6382999"/>
            <a:ext cx="11674764" cy="856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253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069956"/>
            <a:ext cx="10515600" cy="1145913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rgbClr val="004D86"/>
                </a:solidFill>
              </a:rPr>
              <a:t>Założenia reformy – „w centrum uczeń” </a:t>
            </a:r>
            <a:endParaRPr lang="pl-PL" sz="2400" dirty="0">
              <a:solidFill>
                <a:srgbClr val="004D86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51547"/>
            <a:ext cx="10515600" cy="4295775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arenR"/>
            </a:pPr>
            <a:r>
              <a:rPr lang="pl-PL" dirty="0"/>
              <a:t>s</a:t>
            </a:r>
            <a:r>
              <a:rPr lang="pl-PL" dirty="0" smtClean="0"/>
              <a:t>taże uczniowskie uczniów </a:t>
            </a:r>
            <a:r>
              <a:rPr lang="pl-PL" dirty="0"/>
              <a:t>technikum </a:t>
            </a:r>
            <a:r>
              <a:rPr lang="pl-PL" dirty="0" smtClean="0"/>
              <a:t>u pracodawcy</a:t>
            </a:r>
          </a:p>
          <a:p>
            <a:pPr marL="457200" indent="-457200" algn="just">
              <a:buFont typeface="+mj-lt"/>
              <a:buAutoNum type="arabicParenR"/>
            </a:pPr>
            <a:endParaRPr lang="pl-PL" sz="5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brak aktu wykonawczego 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1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o</a:t>
            </a:r>
            <a:r>
              <a:rPr lang="pl-PL" dirty="0" smtClean="0"/>
              <a:t>bowiązkowe egzaminy zawodowe – warunek ukończenia szkoły lub promocji do następnej klasy</a:t>
            </a:r>
          </a:p>
          <a:p>
            <a:pPr marL="457200" indent="-457200" algn="just">
              <a:buFont typeface="+mj-lt"/>
              <a:buAutoNum type="arabicParenR"/>
            </a:pPr>
            <a:endParaRPr lang="pl-PL" sz="1200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d</a:t>
            </a:r>
            <a:r>
              <a:rPr lang="pl-PL" dirty="0" smtClean="0"/>
              <a:t>okształcanie teoretyczne uczniów będących młodocianymi pracownikami – koordynacja organizacji -  kurator oświaty </a:t>
            </a:r>
          </a:p>
          <a:p>
            <a:pPr marL="457200" indent="-457200" algn="just">
              <a:buFont typeface="+mj-lt"/>
              <a:buAutoNum type="arabicParenR"/>
            </a:pPr>
            <a:endParaRPr lang="pl-PL" sz="6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brak informacji 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3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dodatkowe umiejętności/uprawnienia zawodowe – w ramach godzin obowiązkowych </a:t>
            </a:r>
          </a:p>
          <a:p>
            <a:pPr marL="457200" indent="-457200" algn="just">
              <a:buFont typeface="+mj-lt"/>
              <a:buAutoNum type="arabicParenR"/>
            </a:pPr>
            <a:endParaRPr lang="pl-PL" sz="600" b="1" dirty="0" smtClean="0">
              <a:solidFill>
                <a:schemeClr val="accent6"/>
              </a:solidFill>
            </a:endParaRP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subwencja oświatowa –  jedyne źródło finansowania</a:t>
            </a:r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4" name="Łącznik prosty 3"/>
          <p:cNvCxnSpPr/>
          <p:nvPr/>
        </p:nvCxnSpPr>
        <p:spPr>
          <a:xfrm>
            <a:off x="258618" y="6382999"/>
            <a:ext cx="11674764" cy="856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073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031856"/>
            <a:ext cx="10515600" cy="1145913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rgbClr val="004D86"/>
                </a:solidFill>
              </a:rPr>
              <a:t>Założenia reformy – wzmocnienie potencjału szkół</a:t>
            </a:r>
            <a:endParaRPr lang="pl-PL" sz="2400" dirty="0">
              <a:solidFill>
                <a:srgbClr val="004D86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52866"/>
            <a:ext cx="10515600" cy="48386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o</a:t>
            </a:r>
            <a:r>
              <a:rPr lang="pl-PL" dirty="0" smtClean="0"/>
              <a:t>bowiązkowa współpraca szkoły z pracodawcą</a:t>
            </a:r>
          </a:p>
          <a:p>
            <a:pPr marL="457200" indent="-457200" algn="just">
              <a:buFont typeface="+mj-lt"/>
              <a:buAutoNum type="arabicParenR"/>
            </a:pPr>
            <a:endParaRPr lang="pl-PL" sz="5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obowiązek po stronie dyrektora szkoły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100" b="1" dirty="0" smtClean="0">
              <a:solidFill>
                <a:schemeClr val="accent6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możliwość organizacji krótszych form kursowych w szkole (KUZ)</a:t>
            </a:r>
          </a:p>
          <a:p>
            <a:pPr marL="457200" indent="-457200" algn="just">
              <a:buFont typeface="+mj-lt"/>
              <a:buAutoNum type="arabicParenR"/>
            </a:pPr>
            <a:endParaRPr lang="pl-PL" sz="6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nieznane źródło finansowania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2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w</a:t>
            </a:r>
            <a:r>
              <a:rPr lang="pl-PL" dirty="0" smtClean="0"/>
              <a:t>sparcie szkół i placówek zawodowych – właściwy minister</a:t>
            </a:r>
            <a:endParaRPr lang="pl-PL" dirty="0"/>
          </a:p>
          <a:p>
            <a:pPr marL="457200" indent="-457200" algn="just">
              <a:buFont typeface="+mj-lt"/>
              <a:buAutoNum type="arabicParenR"/>
            </a:pPr>
            <a:endParaRPr lang="pl-PL" sz="6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możliwość a nie obowiązek 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300" dirty="0" smtClean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pl-PL" dirty="0"/>
              <a:t>d</a:t>
            </a:r>
            <a:r>
              <a:rPr lang="pl-PL" dirty="0" smtClean="0"/>
              <a:t>ochody własne szkół w ramach w ramach praktycznego kształcenia zawodowego </a:t>
            </a:r>
            <a:r>
              <a:rPr lang="pl-PL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l-PL" sz="2600" b="1" dirty="0" smtClean="0">
              <a:solidFill>
                <a:schemeClr val="accent6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4" name="Łącznik prosty 3"/>
          <p:cNvCxnSpPr/>
          <p:nvPr/>
        </p:nvCxnSpPr>
        <p:spPr>
          <a:xfrm>
            <a:off x="258618" y="6382999"/>
            <a:ext cx="11674764" cy="856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29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6291" y="1035921"/>
            <a:ext cx="10515600" cy="1145913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rgbClr val="004D86"/>
                </a:solidFill>
              </a:rPr>
              <a:t>Założenia reformy – udział pracodawców w kształceniu zawodowym</a:t>
            </a:r>
            <a:endParaRPr lang="pl-PL" sz="2400" dirty="0">
              <a:solidFill>
                <a:srgbClr val="004D86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199" y="1608878"/>
            <a:ext cx="10963275" cy="48681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z</a:t>
            </a:r>
            <a:r>
              <a:rPr lang="pl-PL" dirty="0" smtClean="0"/>
              <a:t>definiowanie możliwych form współpracy szkoły z pracodawcą</a:t>
            </a:r>
          </a:p>
          <a:p>
            <a:pPr marL="457200" indent="-457200" algn="just">
              <a:buFont typeface="+mj-lt"/>
              <a:buAutoNum type="arabicParenR"/>
            </a:pPr>
            <a:endParaRPr lang="pl-PL" sz="6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ograniczenie się do znanego i stosowanego katalogu form współpracy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3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ś</a:t>
            </a:r>
            <a:r>
              <a:rPr lang="pl-PL" dirty="0" smtClean="0"/>
              <a:t>wiadczenie pieniężne za staż uczniowski – pomniejszenie kosztów pracodawcy</a:t>
            </a:r>
          </a:p>
          <a:p>
            <a:pPr marL="457200" indent="-457200" algn="just">
              <a:buFont typeface="+mj-lt"/>
              <a:buAutoNum type="arabicParenR"/>
            </a:pPr>
            <a:endParaRPr lang="pl-PL" sz="1200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koszty kształcenia młodocianych pracowników –  zawody potrzebne – zwiększenie </a:t>
            </a:r>
            <a:r>
              <a:rPr lang="pl-PL" dirty="0"/>
              <a:t>kwoty </a:t>
            </a:r>
            <a:r>
              <a:rPr lang="pl-PL" dirty="0" smtClean="0"/>
              <a:t>z 8081 zł do 10 000 zł</a:t>
            </a:r>
          </a:p>
          <a:p>
            <a:pPr marL="457200" indent="-457200" algn="just">
              <a:buFont typeface="+mj-lt"/>
              <a:buAutoNum type="arabicParenR"/>
            </a:pPr>
            <a:endParaRPr lang="pl-PL" sz="7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nieznana podstawa ustalenia kwoty dofinansowania</a:t>
            </a: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niejasny </a:t>
            </a:r>
            <a:r>
              <a:rPr lang="pl-PL" dirty="0">
                <a:solidFill>
                  <a:srgbClr val="C00000"/>
                </a:solidFill>
              </a:rPr>
              <a:t>„centralny” mechanizm definiowania „potrzebnych” zawodów na regionalnym </a:t>
            </a:r>
            <a:r>
              <a:rPr lang="pl-PL" dirty="0" smtClean="0">
                <a:solidFill>
                  <a:srgbClr val="C00000"/>
                </a:solidFill>
              </a:rPr>
              <a:t> rynku </a:t>
            </a:r>
            <a:r>
              <a:rPr lang="pl-PL" dirty="0">
                <a:solidFill>
                  <a:srgbClr val="C00000"/>
                </a:solidFill>
              </a:rPr>
              <a:t>pracy</a:t>
            </a: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>
                <a:solidFill>
                  <a:srgbClr val="C00000"/>
                </a:solidFill>
              </a:rPr>
              <a:t> „nieznane” narzędzie analityczne opracowane przez IBE </a:t>
            </a:r>
            <a:endParaRPr lang="pl-PL" dirty="0" smtClean="0">
              <a:solidFill>
                <a:srgbClr val="C00000"/>
              </a:solidFill>
            </a:endParaRP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4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preferencje podatkowe dla </a:t>
            </a:r>
            <a:r>
              <a:rPr lang="pl-PL" dirty="0" smtClean="0"/>
              <a:t>przedsiębiorców – darowizny</a:t>
            </a:r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4" name="Łącznik prosty 3"/>
          <p:cNvCxnSpPr/>
          <p:nvPr/>
        </p:nvCxnSpPr>
        <p:spPr>
          <a:xfrm>
            <a:off x="258618" y="6382999"/>
            <a:ext cx="11674764" cy="856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24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984231"/>
            <a:ext cx="10515600" cy="1145913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rgbClr val="004D86"/>
                </a:solidFill>
              </a:rPr>
              <a:t>Założenia reformy – „dobrze przygotowany nauczyciel zawodu”</a:t>
            </a:r>
            <a:endParaRPr lang="pl-PL" sz="2400" dirty="0">
              <a:solidFill>
                <a:srgbClr val="004D86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2950" y="1962664"/>
            <a:ext cx="10515600" cy="368089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pl-PL" dirty="0"/>
              <a:t>o</a:t>
            </a:r>
            <a:r>
              <a:rPr lang="pl-PL" dirty="0" smtClean="0"/>
              <a:t>bowiązkowe szkolenia branżowe nauczycieli zawodu – 40 godzin w trzyletnim cyklu</a:t>
            </a:r>
          </a:p>
          <a:p>
            <a:pPr marL="457200" indent="-457200" algn="just">
              <a:buFont typeface="+mj-lt"/>
              <a:buAutoNum type="arabicParenR"/>
            </a:pPr>
            <a:endParaRPr lang="pl-PL" sz="5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jedyna grupa nauczycieli zobowiązana do obowiązkowego doskonalenia (nagroda czy kara?)</a:t>
            </a: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obowiązek organizacji szkoleń branżowych dla nauczycieli zawodu – dyrektor szkoły</a:t>
            </a: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brak propozycji zachęt dla nauczyciela (np. wpływ na ocenę pracy itp.) </a:t>
            </a:r>
          </a:p>
          <a:p>
            <a:pPr lvl="1" algn="just">
              <a:buFont typeface="Symbol" panose="05050102010706020507" pitchFamily="18" charset="2"/>
              <a:buChar char="®"/>
            </a:pPr>
            <a:endParaRPr lang="pl-PL" sz="1100" dirty="0" smtClean="0">
              <a:solidFill>
                <a:srgbClr val="C00000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l-PL" dirty="0" smtClean="0"/>
              <a:t>ujednolicenie pensum nauczycieli praktycznej nauki zawodu na poziomie 20 godzin</a:t>
            </a:r>
          </a:p>
          <a:p>
            <a:pPr marL="457200" indent="-457200" algn="just">
              <a:buFont typeface="+mj-lt"/>
              <a:buAutoNum type="arabicParenR"/>
            </a:pPr>
            <a:endParaRPr lang="pl-PL" sz="500" dirty="0" smtClean="0"/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>
                <a:solidFill>
                  <a:srgbClr val="C00000"/>
                </a:solidFill>
              </a:rPr>
              <a:t> </a:t>
            </a:r>
            <a:r>
              <a:rPr lang="pl-PL" dirty="0" smtClean="0">
                <a:solidFill>
                  <a:srgbClr val="C00000"/>
                </a:solidFill>
              </a:rPr>
              <a:t>poza zapowiedzią – brak zapisów w prawie</a:t>
            </a:r>
          </a:p>
          <a:p>
            <a:pPr lvl="1" algn="just">
              <a:buFont typeface="Symbol" panose="05050102010706020507" pitchFamily="18" charset="2"/>
              <a:buChar char="®"/>
            </a:pPr>
            <a:r>
              <a:rPr lang="pl-PL" dirty="0" smtClean="0">
                <a:solidFill>
                  <a:srgbClr val="C00000"/>
                </a:solidFill>
              </a:rPr>
              <a:t> dlaczego nie 18 godzin?</a:t>
            </a:r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457200" indent="-457200" algn="just">
              <a:buFont typeface="+mj-lt"/>
              <a:buAutoNum type="arabicParenR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cxnSp>
        <p:nvCxnSpPr>
          <p:cNvPr id="4" name="Łącznik prosty 3"/>
          <p:cNvCxnSpPr/>
          <p:nvPr/>
        </p:nvCxnSpPr>
        <p:spPr>
          <a:xfrm>
            <a:off x="258618" y="6382999"/>
            <a:ext cx="11674764" cy="856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39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chemat blokowy: łącznik 76"/>
          <p:cNvSpPr/>
          <p:nvPr/>
        </p:nvSpPr>
        <p:spPr>
          <a:xfrm>
            <a:off x="6402382" y="2871914"/>
            <a:ext cx="390257" cy="347742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Schemat blokowy: łącznik 85"/>
          <p:cNvSpPr/>
          <p:nvPr/>
        </p:nvSpPr>
        <p:spPr>
          <a:xfrm>
            <a:off x="6592914" y="2572192"/>
            <a:ext cx="655782" cy="644937"/>
          </a:xfrm>
          <a:prstGeom prst="flowChartConnector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6" name="Schemat blokowy: łącznik 75"/>
          <p:cNvSpPr/>
          <p:nvPr/>
        </p:nvSpPr>
        <p:spPr>
          <a:xfrm>
            <a:off x="5330611" y="2838109"/>
            <a:ext cx="336073" cy="377325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3" name="Schemat blokowy: łącznik 62"/>
          <p:cNvSpPr/>
          <p:nvPr/>
        </p:nvSpPr>
        <p:spPr>
          <a:xfrm>
            <a:off x="7440512" y="2183507"/>
            <a:ext cx="370080" cy="349374"/>
          </a:xfrm>
          <a:prstGeom prst="flowChartConnector">
            <a:avLst/>
          </a:prstGeom>
          <a:solidFill>
            <a:srgbClr val="00B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4" name="Schemat blokowy: łącznik 63"/>
          <p:cNvSpPr/>
          <p:nvPr/>
        </p:nvSpPr>
        <p:spPr>
          <a:xfrm>
            <a:off x="6356576" y="2152547"/>
            <a:ext cx="387774" cy="362035"/>
          </a:xfrm>
          <a:prstGeom prst="flowChartConnector">
            <a:avLst/>
          </a:prstGeom>
          <a:solidFill>
            <a:srgbClr val="00B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5" name="Schemat blokowy: łącznik 64"/>
          <p:cNvSpPr/>
          <p:nvPr/>
        </p:nvSpPr>
        <p:spPr>
          <a:xfrm>
            <a:off x="5297919" y="2128597"/>
            <a:ext cx="360583" cy="343061"/>
          </a:xfrm>
          <a:prstGeom prst="flowChartConnector">
            <a:avLst/>
          </a:prstGeom>
          <a:solidFill>
            <a:srgbClr val="00B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3" name="Schemat blokowy: łącznik 72"/>
          <p:cNvSpPr/>
          <p:nvPr/>
        </p:nvSpPr>
        <p:spPr>
          <a:xfrm>
            <a:off x="4247336" y="2698827"/>
            <a:ext cx="419724" cy="379525"/>
          </a:xfrm>
          <a:prstGeom prst="flowChartConnector">
            <a:avLst/>
          </a:prstGeom>
          <a:solidFill>
            <a:srgbClr val="C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6" name="Schemat blokowy: łącznik 65"/>
          <p:cNvSpPr/>
          <p:nvPr/>
        </p:nvSpPr>
        <p:spPr>
          <a:xfrm>
            <a:off x="4190006" y="1980516"/>
            <a:ext cx="428244" cy="434683"/>
          </a:xfrm>
          <a:prstGeom prst="flowChartConnector">
            <a:avLst/>
          </a:prstGeom>
          <a:solidFill>
            <a:srgbClr val="C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2" name="Schemat blokowy: łącznik 71"/>
          <p:cNvSpPr/>
          <p:nvPr/>
        </p:nvSpPr>
        <p:spPr>
          <a:xfrm>
            <a:off x="4861960" y="4058181"/>
            <a:ext cx="396034" cy="391187"/>
          </a:xfrm>
          <a:prstGeom prst="flowChartConnector">
            <a:avLst/>
          </a:prstGeom>
          <a:solidFill>
            <a:srgbClr val="C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1" name="Schemat blokowy: łącznik 70"/>
          <p:cNvSpPr/>
          <p:nvPr/>
        </p:nvSpPr>
        <p:spPr>
          <a:xfrm>
            <a:off x="4824317" y="3348289"/>
            <a:ext cx="402161" cy="373784"/>
          </a:xfrm>
          <a:prstGeom prst="flowChartConnector">
            <a:avLst/>
          </a:prstGeom>
          <a:solidFill>
            <a:srgbClr val="C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7" name="Schemat blokowy: łącznik 66"/>
          <p:cNvSpPr/>
          <p:nvPr/>
        </p:nvSpPr>
        <p:spPr>
          <a:xfrm>
            <a:off x="6982115" y="2562629"/>
            <a:ext cx="456057" cy="425808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2" name="Schemat blokowy: łącznik 61"/>
          <p:cNvSpPr/>
          <p:nvPr/>
        </p:nvSpPr>
        <p:spPr>
          <a:xfrm>
            <a:off x="5815467" y="2547596"/>
            <a:ext cx="391141" cy="420995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9" name="Schemat blokowy: łącznik 68"/>
          <p:cNvSpPr/>
          <p:nvPr/>
        </p:nvSpPr>
        <p:spPr>
          <a:xfrm>
            <a:off x="4824318" y="2506816"/>
            <a:ext cx="456060" cy="443833"/>
          </a:xfrm>
          <a:prstGeom prst="flowChartConnector">
            <a:avLst/>
          </a:prstGeom>
          <a:solidFill>
            <a:srgbClr val="C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8" name="Schemat blokowy: łącznik 67"/>
          <p:cNvSpPr/>
          <p:nvPr/>
        </p:nvSpPr>
        <p:spPr>
          <a:xfrm>
            <a:off x="4670711" y="1783619"/>
            <a:ext cx="521058" cy="484425"/>
          </a:xfrm>
          <a:prstGeom prst="flowChartConnector">
            <a:avLst/>
          </a:prstGeom>
          <a:solidFill>
            <a:srgbClr val="C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9" name="Schemat blokowy: łącznik 58"/>
          <p:cNvSpPr/>
          <p:nvPr/>
        </p:nvSpPr>
        <p:spPr>
          <a:xfrm>
            <a:off x="5733977" y="1792710"/>
            <a:ext cx="518325" cy="475334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0" name="Schemat blokowy: łącznik 59"/>
          <p:cNvSpPr/>
          <p:nvPr/>
        </p:nvSpPr>
        <p:spPr>
          <a:xfrm>
            <a:off x="6894298" y="1792710"/>
            <a:ext cx="479445" cy="503049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1" name="Schemat blokowy: łącznik 60"/>
          <p:cNvSpPr/>
          <p:nvPr/>
        </p:nvSpPr>
        <p:spPr>
          <a:xfrm>
            <a:off x="8026787" y="1781285"/>
            <a:ext cx="441313" cy="447475"/>
          </a:xfrm>
          <a:prstGeom prst="flowChartConnector">
            <a:avLst/>
          </a:prstGeom>
          <a:solidFill>
            <a:srgbClr val="00B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75153" y="1259472"/>
            <a:ext cx="10515600" cy="803403"/>
          </a:xfrm>
        </p:spPr>
        <p:txBody>
          <a:bodyPr>
            <a:normAutofit fontScale="90000"/>
          </a:bodyPr>
          <a:lstStyle/>
          <a:p>
            <a:r>
              <a:rPr lang="pl-PL" sz="2700" dirty="0" smtClean="0">
                <a:solidFill>
                  <a:srgbClr val="004D86"/>
                </a:solidFill>
              </a:rPr>
              <a:t>Organizacja kształcenia zawodowego w szkole w roku szkolnym 2019/2020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Prostokąt zaokrąglony 3"/>
          <p:cNvSpPr/>
          <p:nvPr/>
        </p:nvSpPr>
        <p:spPr>
          <a:xfrm>
            <a:off x="4515702" y="1919554"/>
            <a:ext cx="512736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838195" y="2321941"/>
            <a:ext cx="2724727" cy="5634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PO GIMNAZJUM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4528039" y="4120610"/>
            <a:ext cx="512737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endParaRPr lang="pl-PL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4514414" y="2597044"/>
            <a:ext cx="526362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I</a:t>
            </a:r>
            <a:endParaRPr lang="pl-PL" sz="3600" b="1" dirty="0">
              <a:solidFill>
                <a:schemeClr val="tx1"/>
              </a:solidFill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8869096" y="4124947"/>
            <a:ext cx="2724727" cy="56341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SZKOŁA BRANŻOWA 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</a:rPr>
              <a:t>I STOPNIA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8869096" y="3427176"/>
            <a:ext cx="2724727" cy="56341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5-letnie TECHNIKUM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11" name="Prostokąt zaokrąglony 10"/>
          <p:cNvSpPr/>
          <p:nvPr/>
        </p:nvSpPr>
        <p:spPr>
          <a:xfrm>
            <a:off x="8869097" y="2587781"/>
            <a:ext cx="2724727" cy="5634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SZKOŁA BRANŻOWA </a:t>
            </a:r>
            <a:br>
              <a:rPr lang="pl-PL" b="1" dirty="0" smtClean="0">
                <a:solidFill>
                  <a:schemeClr val="tx1"/>
                </a:solidFill>
              </a:rPr>
            </a:br>
            <a:r>
              <a:rPr lang="pl-PL" b="1" dirty="0" smtClean="0">
                <a:solidFill>
                  <a:schemeClr val="tx1"/>
                </a:solidFill>
              </a:rPr>
              <a:t>I STOPNIA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8869097" y="1908810"/>
            <a:ext cx="2724727" cy="5634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4-letnie TECHNIKUM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4528040" y="3424068"/>
            <a:ext cx="526361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endParaRPr lang="pl-PL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838195" y="3811150"/>
            <a:ext cx="2724727" cy="56341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PO SZKOLE PODSTAWOWEJ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5538643" y="2612420"/>
            <a:ext cx="512736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II</a:t>
            </a:r>
            <a:endParaRPr lang="pl-PL" sz="3600" b="1" dirty="0">
              <a:solidFill>
                <a:schemeClr val="tx1"/>
              </a:solidFill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6568410" y="2615368"/>
            <a:ext cx="684352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III</a:t>
            </a:r>
            <a:endParaRPr lang="pl-PL" sz="3600" b="1" dirty="0">
              <a:solidFill>
                <a:schemeClr val="tx1"/>
              </a:solidFill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5538643" y="1911335"/>
            <a:ext cx="512736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II</a:t>
            </a:r>
            <a:endParaRPr lang="pl-PL" sz="3600" b="1" dirty="0">
              <a:solidFill>
                <a:schemeClr val="tx1"/>
              </a:solidFill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6559432" y="1913623"/>
            <a:ext cx="693330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III</a:t>
            </a:r>
            <a:endParaRPr lang="pl-PL" sz="3600" b="1" dirty="0">
              <a:solidFill>
                <a:schemeClr val="tx1"/>
              </a:solidFill>
            </a:endParaRPr>
          </a:p>
        </p:txBody>
      </p:sp>
      <p:sp>
        <p:nvSpPr>
          <p:cNvPr id="24" name="Prostokąt zaokrąglony 23"/>
          <p:cNvSpPr/>
          <p:nvPr/>
        </p:nvSpPr>
        <p:spPr>
          <a:xfrm>
            <a:off x="7610184" y="1919554"/>
            <a:ext cx="710855" cy="5634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 smtClean="0">
                <a:solidFill>
                  <a:schemeClr val="tx1"/>
                </a:solidFill>
              </a:rPr>
              <a:t>IV</a:t>
            </a:r>
            <a:endParaRPr lang="pl-PL" sz="3600" b="1" dirty="0">
              <a:solidFill>
                <a:schemeClr val="tx1"/>
              </a:solidFill>
            </a:endParaRPr>
          </a:p>
        </p:txBody>
      </p:sp>
      <p:cxnSp>
        <p:nvCxnSpPr>
          <p:cNvPr id="30" name="Łącznik prosty 29"/>
          <p:cNvCxnSpPr/>
          <p:nvPr/>
        </p:nvCxnSpPr>
        <p:spPr>
          <a:xfrm>
            <a:off x="3411045" y="4974358"/>
            <a:ext cx="0" cy="131262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>
            <a:off x="7959904" y="4954339"/>
            <a:ext cx="11430" cy="1325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/>
          <p:cNvCxnSpPr/>
          <p:nvPr/>
        </p:nvCxnSpPr>
        <p:spPr>
          <a:xfrm>
            <a:off x="258618" y="6382999"/>
            <a:ext cx="11674764" cy="856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chemat blokowy: łącznik 17"/>
          <p:cNvSpPr/>
          <p:nvPr/>
        </p:nvSpPr>
        <p:spPr>
          <a:xfrm>
            <a:off x="4462051" y="1872863"/>
            <a:ext cx="608713" cy="644937"/>
          </a:xfrm>
          <a:prstGeom prst="flowChartConnector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5" name="Schemat blokowy: łącznik 44"/>
          <p:cNvSpPr/>
          <p:nvPr/>
        </p:nvSpPr>
        <p:spPr>
          <a:xfrm>
            <a:off x="5477171" y="2567931"/>
            <a:ext cx="655782" cy="644937"/>
          </a:xfrm>
          <a:prstGeom prst="flowChartConnector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" name="Schemat blokowy: łącznik 45"/>
          <p:cNvSpPr/>
          <p:nvPr/>
        </p:nvSpPr>
        <p:spPr>
          <a:xfrm>
            <a:off x="4462051" y="3383308"/>
            <a:ext cx="655782" cy="644937"/>
          </a:xfrm>
          <a:prstGeom prst="flowChartConnector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Schemat blokowy: łącznik 46"/>
          <p:cNvSpPr/>
          <p:nvPr/>
        </p:nvSpPr>
        <p:spPr>
          <a:xfrm>
            <a:off x="4449704" y="4116771"/>
            <a:ext cx="655782" cy="644937"/>
          </a:xfrm>
          <a:prstGeom prst="flowChartConnector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8" name="Schemat blokowy: łącznik 47"/>
          <p:cNvSpPr/>
          <p:nvPr/>
        </p:nvSpPr>
        <p:spPr>
          <a:xfrm>
            <a:off x="5464651" y="1865499"/>
            <a:ext cx="655782" cy="644937"/>
          </a:xfrm>
          <a:prstGeom prst="flowChartConnector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9" name="Schemat blokowy: łącznik 48"/>
          <p:cNvSpPr/>
          <p:nvPr/>
        </p:nvSpPr>
        <p:spPr>
          <a:xfrm>
            <a:off x="6576676" y="1891434"/>
            <a:ext cx="632511" cy="626366"/>
          </a:xfrm>
          <a:prstGeom prst="flowChartConnector">
            <a:avLst/>
          </a:prstGeom>
          <a:noFill/>
          <a:ln w="254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0" name="Schemat blokowy: łącznik 49"/>
          <p:cNvSpPr/>
          <p:nvPr/>
        </p:nvSpPr>
        <p:spPr>
          <a:xfrm>
            <a:off x="7643597" y="1891434"/>
            <a:ext cx="655782" cy="644937"/>
          </a:xfrm>
          <a:prstGeom prst="flowChartConnector">
            <a:avLst/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0" name="Schemat blokowy: łącznik 69"/>
          <p:cNvSpPr/>
          <p:nvPr/>
        </p:nvSpPr>
        <p:spPr>
          <a:xfrm>
            <a:off x="4473535" y="2557371"/>
            <a:ext cx="655782" cy="644937"/>
          </a:xfrm>
          <a:prstGeom prst="flowChartConnector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4" name="Schemat blokowy: łącznik 73"/>
          <p:cNvSpPr/>
          <p:nvPr/>
        </p:nvSpPr>
        <p:spPr>
          <a:xfrm>
            <a:off x="4291937" y="3591493"/>
            <a:ext cx="375123" cy="358074"/>
          </a:xfrm>
          <a:prstGeom prst="flowChartConnector">
            <a:avLst/>
          </a:prstGeom>
          <a:pattFill prst="pct50">
            <a:fgClr>
              <a:srgbClr val="C00000"/>
            </a:fgClr>
            <a:bgClr>
              <a:schemeClr val="bg1"/>
            </a:bgClr>
          </a:patt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5" name="Schemat blokowy: łącznik 74"/>
          <p:cNvSpPr/>
          <p:nvPr/>
        </p:nvSpPr>
        <p:spPr>
          <a:xfrm>
            <a:off x="4258507" y="4302304"/>
            <a:ext cx="382394" cy="409301"/>
          </a:xfrm>
          <a:prstGeom prst="flowChartConnector">
            <a:avLst/>
          </a:prstGeom>
          <a:pattFill prst="pct50">
            <a:fgClr>
              <a:srgbClr val="C00000"/>
            </a:fgClr>
            <a:bgClr>
              <a:schemeClr val="bg1"/>
            </a:bgClr>
          </a:patt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90" name="Grupa 89"/>
          <p:cNvGrpSpPr/>
          <p:nvPr/>
        </p:nvGrpSpPr>
        <p:grpSpPr>
          <a:xfrm>
            <a:off x="408134" y="4817816"/>
            <a:ext cx="2865125" cy="1508063"/>
            <a:chOff x="408134" y="4817816"/>
            <a:chExt cx="2865125" cy="1508063"/>
          </a:xfrm>
        </p:grpSpPr>
        <p:sp>
          <p:nvSpPr>
            <p:cNvPr id="31" name="Schemat blokowy: łącznik 30"/>
            <p:cNvSpPr/>
            <p:nvPr/>
          </p:nvSpPr>
          <p:spPr>
            <a:xfrm>
              <a:off x="2493061" y="5285385"/>
              <a:ext cx="269234" cy="243988"/>
            </a:xfrm>
            <a:prstGeom prst="flowChartConnector">
              <a:avLst/>
            </a:prstGeom>
            <a:noFill/>
            <a:ln w="254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6" name="Prostokąt zaokrąglony 25"/>
            <p:cNvSpPr/>
            <p:nvPr/>
          </p:nvSpPr>
          <p:spPr>
            <a:xfrm>
              <a:off x="408134" y="4817816"/>
              <a:ext cx="2865125" cy="49149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 smtClean="0">
                  <a:solidFill>
                    <a:schemeClr val="tx1"/>
                  </a:solidFill>
                </a:rPr>
                <a:t>KLASYFIKACJA ZAWODÓW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pole tekstowe 32"/>
            <p:cNvSpPr txBox="1"/>
            <p:nvPr/>
          </p:nvSpPr>
          <p:spPr>
            <a:xfrm>
              <a:off x="992995" y="5229975"/>
              <a:ext cx="15333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rgbClr val="00B050"/>
                  </a:solidFill>
                </a:rPr>
                <a:t>z</a:t>
              </a:r>
              <a:r>
                <a:rPr lang="pl-PL" b="1" dirty="0" smtClean="0">
                  <a:solidFill>
                    <a:srgbClr val="00B050"/>
                  </a:solidFill>
                </a:rPr>
                <a:t> 2016 roku</a:t>
              </a:r>
              <a:endParaRPr lang="pl-PL" b="1" dirty="0">
                <a:solidFill>
                  <a:srgbClr val="00B050"/>
                </a:solidFill>
              </a:endParaRPr>
            </a:p>
          </p:txBody>
        </p:sp>
        <p:sp>
          <p:nvSpPr>
            <p:cNvPr id="34" name="pole tekstowe 33"/>
            <p:cNvSpPr txBox="1"/>
            <p:nvPr/>
          </p:nvSpPr>
          <p:spPr>
            <a:xfrm>
              <a:off x="1084895" y="5617279"/>
              <a:ext cx="13467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chemeClr val="bg2">
                      <a:lumMod val="50000"/>
                    </a:schemeClr>
                  </a:solidFill>
                </a:rPr>
                <a:t>z</a:t>
              </a:r>
              <a:r>
                <a:rPr lang="pl-PL" b="1" dirty="0" smtClean="0">
                  <a:solidFill>
                    <a:schemeClr val="bg2">
                      <a:lumMod val="50000"/>
                    </a:schemeClr>
                  </a:solidFill>
                </a:rPr>
                <a:t> 2017 roku</a:t>
              </a:r>
              <a:endParaRPr lang="pl-PL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35" name="pole tekstowe 34"/>
            <p:cNvSpPr txBox="1"/>
            <p:nvPr/>
          </p:nvSpPr>
          <p:spPr>
            <a:xfrm>
              <a:off x="1102744" y="5956547"/>
              <a:ext cx="13288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rgbClr val="C00000"/>
                  </a:solidFill>
                </a:rPr>
                <a:t>z</a:t>
              </a:r>
              <a:r>
                <a:rPr lang="pl-PL" b="1" dirty="0" smtClean="0">
                  <a:solidFill>
                    <a:srgbClr val="C00000"/>
                  </a:solidFill>
                </a:rPr>
                <a:t> 2019 roku</a:t>
              </a:r>
              <a:endParaRPr lang="pl-PL" b="1" dirty="0">
                <a:solidFill>
                  <a:srgbClr val="C00000"/>
                </a:solidFill>
              </a:endParaRPr>
            </a:p>
          </p:txBody>
        </p:sp>
        <p:sp>
          <p:nvSpPr>
            <p:cNvPr id="78" name="Schemat blokowy: łącznik 77"/>
            <p:cNvSpPr/>
            <p:nvPr/>
          </p:nvSpPr>
          <p:spPr>
            <a:xfrm>
              <a:off x="2475429" y="5652295"/>
              <a:ext cx="269234" cy="243988"/>
            </a:xfrm>
            <a:prstGeom prst="flowChartConnector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9" name="Schemat blokowy: łącznik 78"/>
            <p:cNvSpPr/>
            <p:nvPr/>
          </p:nvSpPr>
          <p:spPr>
            <a:xfrm>
              <a:off x="2465860" y="6036231"/>
              <a:ext cx="269234" cy="243988"/>
            </a:xfrm>
            <a:prstGeom prst="flowChartConnector">
              <a:avLst/>
            </a:prstGeom>
            <a:noFill/>
            <a:ln w="254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91" name="Grupa 90"/>
          <p:cNvGrpSpPr/>
          <p:nvPr/>
        </p:nvGrpSpPr>
        <p:grpSpPr>
          <a:xfrm>
            <a:off x="4299837" y="4826322"/>
            <a:ext cx="2970041" cy="1468595"/>
            <a:chOff x="3397965" y="4826322"/>
            <a:chExt cx="2970041" cy="1468595"/>
          </a:xfrm>
        </p:grpSpPr>
        <p:sp>
          <p:nvSpPr>
            <p:cNvPr id="27" name="Prostokąt zaokrąglony 26"/>
            <p:cNvSpPr/>
            <p:nvPr/>
          </p:nvSpPr>
          <p:spPr>
            <a:xfrm>
              <a:off x="3397965" y="4826322"/>
              <a:ext cx="2970041" cy="49149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 smtClean="0">
                  <a:solidFill>
                    <a:schemeClr val="tx1"/>
                  </a:solidFill>
                </a:rPr>
                <a:t>PODSTAWA PROGRAMOWA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pole tekstowe 35"/>
            <p:cNvSpPr txBox="1"/>
            <p:nvPr/>
          </p:nvSpPr>
          <p:spPr>
            <a:xfrm>
              <a:off x="4047048" y="5222713"/>
              <a:ext cx="1440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rgbClr val="00B050"/>
                  </a:solidFill>
                </a:rPr>
                <a:t>z</a:t>
              </a:r>
              <a:r>
                <a:rPr lang="pl-PL" b="1" dirty="0" smtClean="0">
                  <a:solidFill>
                    <a:srgbClr val="00B050"/>
                  </a:solidFill>
                </a:rPr>
                <a:t> 2012 roku</a:t>
              </a:r>
              <a:endParaRPr lang="pl-PL" b="1" dirty="0">
                <a:solidFill>
                  <a:srgbClr val="00B050"/>
                </a:solidFill>
              </a:endParaRPr>
            </a:p>
          </p:txBody>
        </p:sp>
        <p:sp>
          <p:nvSpPr>
            <p:cNvPr id="37" name="pole tekstowe 36"/>
            <p:cNvSpPr txBox="1"/>
            <p:nvPr/>
          </p:nvSpPr>
          <p:spPr>
            <a:xfrm>
              <a:off x="4075931" y="5579804"/>
              <a:ext cx="1353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chemeClr val="bg2">
                      <a:lumMod val="50000"/>
                    </a:schemeClr>
                  </a:solidFill>
                </a:rPr>
                <a:t>z</a:t>
              </a:r>
              <a:r>
                <a:rPr lang="pl-PL" b="1" dirty="0" smtClean="0">
                  <a:solidFill>
                    <a:schemeClr val="bg2">
                      <a:lumMod val="50000"/>
                    </a:schemeClr>
                  </a:solidFill>
                </a:rPr>
                <a:t> 2017 roku</a:t>
              </a:r>
              <a:endParaRPr lang="pl-PL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2" name="pole tekstowe 41"/>
            <p:cNvSpPr txBox="1"/>
            <p:nvPr/>
          </p:nvSpPr>
          <p:spPr>
            <a:xfrm>
              <a:off x="4057488" y="5925585"/>
              <a:ext cx="13642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rgbClr val="C00000"/>
                  </a:solidFill>
                </a:rPr>
                <a:t>z</a:t>
              </a:r>
              <a:r>
                <a:rPr lang="pl-PL" b="1" dirty="0" smtClean="0">
                  <a:solidFill>
                    <a:srgbClr val="C00000"/>
                  </a:solidFill>
                </a:rPr>
                <a:t> 2019 roku</a:t>
              </a:r>
              <a:endParaRPr lang="pl-PL" b="1" dirty="0">
                <a:solidFill>
                  <a:srgbClr val="C00000"/>
                </a:solidFill>
              </a:endParaRPr>
            </a:p>
          </p:txBody>
        </p:sp>
        <p:sp>
          <p:nvSpPr>
            <p:cNvPr id="80" name="Schemat blokowy: łącznik 79"/>
            <p:cNvSpPr/>
            <p:nvPr/>
          </p:nvSpPr>
          <p:spPr>
            <a:xfrm>
              <a:off x="5498879" y="5985618"/>
              <a:ext cx="269234" cy="243988"/>
            </a:xfrm>
            <a:prstGeom prst="flowChartConnector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1" name="Schemat blokowy: łącznik 80"/>
            <p:cNvSpPr/>
            <p:nvPr/>
          </p:nvSpPr>
          <p:spPr>
            <a:xfrm>
              <a:off x="5503125" y="5630669"/>
              <a:ext cx="269234" cy="243988"/>
            </a:xfrm>
            <a:prstGeom prst="flowChartConnector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2" name="Schemat blokowy: łącznik 81"/>
            <p:cNvSpPr/>
            <p:nvPr/>
          </p:nvSpPr>
          <p:spPr>
            <a:xfrm>
              <a:off x="5494788" y="5271197"/>
              <a:ext cx="269234" cy="243988"/>
            </a:xfrm>
            <a:prstGeom prst="flowChartConnector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92" name="Grupa 91"/>
          <p:cNvGrpSpPr/>
          <p:nvPr/>
        </p:nvGrpSpPr>
        <p:grpSpPr>
          <a:xfrm>
            <a:off x="8314613" y="4817059"/>
            <a:ext cx="3360420" cy="1426319"/>
            <a:chOff x="6285401" y="4817059"/>
            <a:chExt cx="3360420" cy="1426319"/>
          </a:xfrm>
        </p:grpSpPr>
        <p:sp>
          <p:nvSpPr>
            <p:cNvPr id="28" name="Prostokąt zaokrąglony 27"/>
            <p:cNvSpPr/>
            <p:nvPr/>
          </p:nvSpPr>
          <p:spPr>
            <a:xfrm>
              <a:off x="6285401" y="4817059"/>
              <a:ext cx="3360420" cy="49149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 smtClean="0">
                  <a:solidFill>
                    <a:schemeClr val="tx1"/>
                  </a:solidFill>
                </a:rPr>
                <a:t>RAMOWE PLANY NAUCZANIA</a:t>
              </a:r>
              <a:endParaRPr lang="pl-PL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pole tekstowe 37"/>
            <p:cNvSpPr txBox="1"/>
            <p:nvPr/>
          </p:nvSpPr>
          <p:spPr>
            <a:xfrm>
              <a:off x="6577773" y="5204628"/>
              <a:ext cx="20345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rgbClr val="00B050"/>
                  </a:solidFill>
                </a:rPr>
                <a:t>z</a:t>
              </a:r>
              <a:r>
                <a:rPr lang="pl-PL" b="1" dirty="0" smtClean="0">
                  <a:solidFill>
                    <a:srgbClr val="00B050"/>
                  </a:solidFill>
                </a:rPr>
                <a:t> 2012 roku</a:t>
              </a:r>
              <a:endParaRPr lang="pl-PL" b="1" dirty="0">
                <a:solidFill>
                  <a:srgbClr val="00B050"/>
                </a:solidFill>
              </a:endParaRPr>
            </a:p>
          </p:txBody>
        </p:sp>
        <p:sp>
          <p:nvSpPr>
            <p:cNvPr id="39" name="pole tekstowe 38"/>
            <p:cNvSpPr txBox="1"/>
            <p:nvPr/>
          </p:nvSpPr>
          <p:spPr>
            <a:xfrm>
              <a:off x="6592914" y="5523617"/>
              <a:ext cx="20345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chemeClr val="bg2">
                      <a:lumMod val="50000"/>
                    </a:schemeClr>
                  </a:solidFill>
                </a:rPr>
                <a:t>z</a:t>
              </a:r>
              <a:r>
                <a:rPr lang="pl-PL" b="1" dirty="0" smtClean="0">
                  <a:solidFill>
                    <a:schemeClr val="bg2">
                      <a:lumMod val="50000"/>
                    </a:schemeClr>
                  </a:solidFill>
                </a:rPr>
                <a:t> 2017 roku</a:t>
              </a:r>
              <a:endParaRPr lang="pl-PL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0" name="pole tekstowe 39"/>
            <p:cNvSpPr txBox="1"/>
            <p:nvPr/>
          </p:nvSpPr>
          <p:spPr>
            <a:xfrm>
              <a:off x="6592914" y="5874046"/>
              <a:ext cx="20345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>
                  <a:solidFill>
                    <a:srgbClr val="C00000"/>
                  </a:solidFill>
                </a:rPr>
                <a:t>z</a:t>
              </a:r>
              <a:r>
                <a:rPr lang="pl-PL" b="1" dirty="0" smtClean="0">
                  <a:solidFill>
                    <a:srgbClr val="C00000"/>
                  </a:solidFill>
                </a:rPr>
                <a:t> 2019 roku</a:t>
              </a:r>
              <a:endParaRPr lang="pl-PL" b="1" dirty="0">
                <a:solidFill>
                  <a:srgbClr val="C00000"/>
                </a:solidFill>
              </a:endParaRPr>
            </a:p>
          </p:txBody>
        </p:sp>
        <p:sp>
          <p:nvSpPr>
            <p:cNvPr id="83" name="Schemat blokowy: łącznik 82"/>
            <p:cNvSpPr/>
            <p:nvPr/>
          </p:nvSpPr>
          <p:spPr>
            <a:xfrm>
              <a:off x="8320961" y="5949047"/>
              <a:ext cx="269234" cy="243988"/>
            </a:xfrm>
            <a:prstGeom prst="flowChartConnector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4" name="Schemat blokowy: łącznik 83"/>
            <p:cNvSpPr/>
            <p:nvPr/>
          </p:nvSpPr>
          <p:spPr>
            <a:xfrm>
              <a:off x="8306082" y="5583523"/>
              <a:ext cx="269234" cy="243988"/>
            </a:xfrm>
            <a:prstGeom prst="flowChartConnector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5" name="Schemat blokowy: łącznik 84"/>
            <p:cNvSpPr/>
            <p:nvPr/>
          </p:nvSpPr>
          <p:spPr>
            <a:xfrm>
              <a:off x="8289685" y="5262002"/>
              <a:ext cx="269234" cy="243988"/>
            </a:xfrm>
            <a:prstGeom prst="flowChartConnector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Schemat blokowy: łącznik 86"/>
            <p:cNvSpPr/>
            <p:nvPr/>
          </p:nvSpPr>
          <p:spPr>
            <a:xfrm>
              <a:off x="8781708" y="5950164"/>
              <a:ext cx="269234" cy="243988"/>
            </a:xfrm>
            <a:prstGeom prst="flowChartConnector">
              <a:avLst/>
            </a:prstGeom>
            <a:pattFill prst="pct50">
              <a:fgClr>
                <a:srgbClr val="C0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55433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86" grpId="0" animBg="1"/>
      <p:bldP spid="76" grpId="0" animBg="1"/>
      <p:bldP spid="63" grpId="0" animBg="1"/>
      <p:bldP spid="64" grpId="0" animBg="1"/>
      <p:bldP spid="65" grpId="0" animBg="1"/>
      <p:bldP spid="73" grpId="0" animBg="1"/>
      <p:bldP spid="66" grpId="0" animBg="1"/>
      <p:bldP spid="72" grpId="0" animBg="1"/>
      <p:bldP spid="71" grpId="0" animBg="1"/>
      <p:bldP spid="67" grpId="0" animBg="1"/>
      <p:bldP spid="62" grpId="0" animBg="1"/>
      <p:bldP spid="69" grpId="0" animBg="1"/>
      <p:bldP spid="68" grpId="0" animBg="1"/>
      <p:bldP spid="59" grpId="0" animBg="1"/>
      <p:bldP spid="60" grpId="0" animBg="1"/>
      <p:bldP spid="61" grpId="0" animBg="1"/>
      <p:bldP spid="18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70" grpId="0" animBg="1"/>
      <p:bldP spid="74" grpId="0" animBg="1"/>
      <p:bldP spid="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5837" y="1389766"/>
            <a:ext cx="10515600" cy="503688"/>
          </a:xfrm>
        </p:spPr>
        <p:txBody>
          <a:bodyPr>
            <a:normAutofit fontScale="90000"/>
          </a:bodyPr>
          <a:lstStyle/>
          <a:p>
            <a:pPr algn="l"/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cxnSp>
        <p:nvCxnSpPr>
          <p:cNvPr id="5" name="Łącznik prosty 4"/>
          <p:cNvCxnSpPr/>
          <p:nvPr/>
        </p:nvCxnSpPr>
        <p:spPr>
          <a:xfrm>
            <a:off x="258618" y="6382999"/>
            <a:ext cx="11674764" cy="8566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rzałka w prawo 2"/>
          <p:cNvSpPr/>
          <p:nvPr/>
        </p:nvSpPr>
        <p:spPr>
          <a:xfrm>
            <a:off x="371761" y="4221391"/>
            <a:ext cx="11379200" cy="2586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zaokrąglony 11"/>
          <p:cNvSpPr/>
          <p:nvPr/>
        </p:nvSpPr>
        <p:spPr>
          <a:xfrm>
            <a:off x="371761" y="5269849"/>
            <a:ext cx="11263745" cy="427655"/>
          </a:xfrm>
          <a:prstGeom prst="roundRect">
            <a:avLst/>
          </a:prstGeom>
          <a:noFill/>
          <a:ln w="317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29" name="Grupa 28"/>
          <p:cNvGrpSpPr/>
          <p:nvPr/>
        </p:nvGrpSpPr>
        <p:grpSpPr>
          <a:xfrm>
            <a:off x="371762" y="2081107"/>
            <a:ext cx="11820238" cy="3019111"/>
            <a:chOff x="371762" y="2081107"/>
            <a:chExt cx="11820238" cy="3019111"/>
          </a:xfrm>
        </p:grpSpPr>
        <p:sp>
          <p:nvSpPr>
            <p:cNvPr id="4" name="pole tekstowe 3"/>
            <p:cNvSpPr txBox="1"/>
            <p:nvPr/>
          </p:nvSpPr>
          <p:spPr>
            <a:xfrm>
              <a:off x="1043710" y="4718845"/>
              <a:ext cx="11148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 smtClean="0"/>
                <a:t>Klasyfikacja zawodów szkolnictwa branżowego 	</a:t>
              </a:r>
              <a:r>
                <a:rPr lang="pl-PL" b="1" dirty="0" smtClean="0">
                  <a:sym typeface="Symbol" panose="05050102010706020507" pitchFamily="18" charset="2"/>
                </a:rPr>
                <a:t> rozporządzenie z dnia 15 lutego 2019 r.</a:t>
              </a:r>
              <a:r>
                <a:rPr lang="pl-PL" b="1" dirty="0" smtClean="0"/>
                <a:t> </a:t>
              </a:r>
              <a:endParaRPr lang="pl-PL" b="1" dirty="0"/>
            </a:p>
          </p:txBody>
        </p:sp>
        <p:sp>
          <p:nvSpPr>
            <p:cNvPr id="6" name="Prostokąt zaokrąglony 5"/>
            <p:cNvSpPr/>
            <p:nvPr/>
          </p:nvSpPr>
          <p:spPr>
            <a:xfrm>
              <a:off x="371762" y="4672563"/>
              <a:ext cx="11263745" cy="427655"/>
            </a:xfrm>
            <a:prstGeom prst="roundRect">
              <a:avLst/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zaokrąglony 6"/>
            <p:cNvSpPr/>
            <p:nvPr/>
          </p:nvSpPr>
          <p:spPr>
            <a:xfrm>
              <a:off x="697229" y="2081107"/>
              <a:ext cx="712301" cy="2214735"/>
            </a:xfrm>
            <a:prstGeom prst="roundRect">
              <a:avLst/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pl-PL" sz="1600" b="1" dirty="0">
                  <a:solidFill>
                    <a:schemeClr val="tx1"/>
                  </a:solidFill>
                </a:rPr>
                <a:t>p</a:t>
              </a:r>
              <a:r>
                <a:rPr lang="pl-PL" sz="1600" b="1" dirty="0" smtClean="0">
                  <a:solidFill>
                    <a:schemeClr val="tx1"/>
                  </a:solidFill>
                </a:rPr>
                <a:t>rojekt – </a:t>
              </a:r>
              <a:br>
                <a:rPr lang="pl-PL" sz="1600" b="1" dirty="0" smtClean="0">
                  <a:solidFill>
                    <a:schemeClr val="tx1"/>
                  </a:solidFill>
                </a:rPr>
              </a:br>
              <a:r>
                <a:rPr lang="pl-PL" sz="1600" b="1" dirty="0" smtClean="0">
                  <a:solidFill>
                    <a:schemeClr val="tx1"/>
                  </a:solidFill>
                </a:rPr>
                <a:t>21 grudnia 2018 r.</a:t>
              </a:r>
              <a:endParaRPr lang="pl-PL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Prostokąt zaokrąglony 13"/>
          <p:cNvSpPr/>
          <p:nvPr/>
        </p:nvSpPr>
        <p:spPr>
          <a:xfrm>
            <a:off x="4572000" y="2022374"/>
            <a:ext cx="991060" cy="2248954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600" b="1" dirty="0">
                <a:solidFill>
                  <a:schemeClr val="tx1"/>
                </a:solidFill>
              </a:rPr>
              <a:t>p</a:t>
            </a:r>
            <a:r>
              <a:rPr lang="pl-PL" sz="1600" b="1" dirty="0" smtClean="0">
                <a:solidFill>
                  <a:schemeClr val="tx1"/>
                </a:solidFill>
              </a:rPr>
              <a:t>odpis – </a:t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15 lutego 2019 r. publikacja – </a:t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19 luty 2019 r. </a:t>
            </a:r>
            <a:endParaRPr lang="pl-PL" sz="1600" b="1" dirty="0">
              <a:solidFill>
                <a:schemeClr val="tx1"/>
              </a:solidFill>
            </a:endParaRPr>
          </a:p>
        </p:txBody>
      </p:sp>
      <p:grpSp>
        <p:nvGrpSpPr>
          <p:cNvPr id="30" name="Grupa 29"/>
          <p:cNvGrpSpPr/>
          <p:nvPr/>
        </p:nvGrpSpPr>
        <p:grpSpPr>
          <a:xfrm>
            <a:off x="777904" y="2016614"/>
            <a:ext cx="11414096" cy="3648600"/>
            <a:chOff x="777904" y="1999387"/>
            <a:chExt cx="11414096" cy="3648600"/>
          </a:xfrm>
        </p:grpSpPr>
        <p:sp>
          <p:nvSpPr>
            <p:cNvPr id="10" name="pole tekstowe 9"/>
            <p:cNvSpPr txBox="1"/>
            <p:nvPr/>
          </p:nvSpPr>
          <p:spPr>
            <a:xfrm>
              <a:off x="1043710" y="5278655"/>
              <a:ext cx="111482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 smtClean="0"/>
                <a:t>Podstawa programowa 			</a:t>
              </a:r>
              <a:r>
                <a:rPr lang="pl-PL" b="1" dirty="0" smtClean="0">
                  <a:sym typeface="Symbol" panose="05050102010706020507" pitchFamily="18" charset="2"/>
                </a:rPr>
                <a:t> rozporządzenie z dnia ………….      2019 r.</a:t>
              </a:r>
              <a:r>
                <a:rPr lang="pl-PL" b="1" dirty="0" smtClean="0"/>
                <a:t> </a:t>
              </a:r>
              <a:endParaRPr lang="pl-PL" b="1" dirty="0"/>
            </a:p>
          </p:txBody>
        </p:sp>
        <p:sp>
          <p:nvSpPr>
            <p:cNvPr id="15" name="Prostokąt zaokrąglony 14"/>
            <p:cNvSpPr/>
            <p:nvPr/>
          </p:nvSpPr>
          <p:spPr>
            <a:xfrm>
              <a:off x="777904" y="1999387"/>
              <a:ext cx="670619" cy="2282463"/>
            </a:xfrm>
            <a:prstGeom prst="roundRect">
              <a:avLst/>
            </a:prstGeom>
            <a:noFill/>
            <a:ln w="317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pl-PL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upa 30"/>
          <p:cNvGrpSpPr/>
          <p:nvPr/>
        </p:nvGrpSpPr>
        <p:grpSpPr>
          <a:xfrm>
            <a:off x="371763" y="2661654"/>
            <a:ext cx="11820237" cy="3592425"/>
            <a:chOff x="371763" y="2661654"/>
            <a:chExt cx="11820237" cy="3592425"/>
          </a:xfrm>
        </p:grpSpPr>
        <p:sp>
          <p:nvSpPr>
            <p:cNvPr id="11" name="pole tekstowe 10"/>
            <p:cNvSpPr txBox="1"/>
            <p:nvPr/>
          </p:nvSpPr>
          <p:spPr>
            <a:xfrm>
              <a:off x="1043710" y="5823189"/>
              <a:ext cx="1114829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b="1" dirty="0" smtClean="0"/>
                <a:t>Ramowe plany nauczania 			</a:t>
              </a:r>
              <a:r>
                <a:rPr lang="pl-PL" b="1" dirty="0" smtClean="0">
                  <a:sym typeface="Symbol" panose="05050102010706020507" pitchFamily="18" charset="2"/>
                </a:rPr>
                <a:t> rozporządzenie z dnia 3 kwietnia 2019 r.</a:t>
              </a:r>
              <a:r>
                <a:rPr lang="pl-PL" b="1" dirty="0" smtClean="0"/>
                <a:t> </a:t>
              </a:r>
              <a:endParaRPr lang="pl-PL" b="1" dirty="0"/>
            </a:p>
          </p:txBody>
        </p:sp>
        <p:sp>
          <p:nvSpPr>
            <p:cNvPr id="13" name="Prostokąt zaokrąglony 12"/>
            <p:cNvSpPr/>
            <p:nvPr/>
          </p:nvSpPr>
          <p:spPr>
            <a:xfrm>
              <a:off x="371763" y="5826424"/>
              <a:ext cx="11263745" cy="427655"/>
            </a:xfrm>
            <a:prstGeom prst="roundRect">
              <a:avLst/>
            </a:prstGeom>
            <a:noFill/>
            <a:ln w="317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Prostokąt zaokrąglony 15"/>
            <p:cNvSpPr/>
            <p:nvPr/>
          </p:nvSpPr>
          <p:spPr>
            <a:xfrm>
              <a:off x="6762443" y="2661654"/>
              <a:ext cx="583076" cy="1609674"/>
            </a:xfrm>
            <a:prstGeom prst="roundRect">
              <a:avLst/>
            </a:prstGeom>
            <a:noFill/>
            <a:ln w="317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pl-PL" sz="1600" b="1" dirty="0">
                  <a:solidFill>
                    <a:schemeClr val="tx1"/>
                  </a:solidFill>
                </a:rPr>
                <a:t>p</a:t>
              </a:r>
              <a:r>
                <a:rPr lang="pl-PL" sz="1600" b="1" dirty="0" smtClean="0">
                  <a:solidFill>
                    <a:schemeClr val="tx1"/>
                  </a:solidFill>
                </a:rPr>
                <a:t>rojekt – </a:t>
              </a:r>
              <a:r>
                <a:rPr lang="pl-PL" b="1" dirty="0" smtClean="0">
                  <a:solidFill>
                    <a:schemeClr val="tx1"/>
                  </a:solidFill>
                </a:rPr>
                <a:t/>
              </a:r>
              <a:br>
                <a:rPr lang="pl-PL" b="1" dirty="0" smtClean="0">
                  <a:solidFill>
                    <a:schemeClr val="tx1"/>
                  </a:solidFill>
                </a:rPr>
              </a:br>
              <a:r>
                <a:rPr lang="pl-PL" sz="1600" b="1" dirty="0" smtClean="0">
                  <a:solidFill>
                    <a:schemeClr val="tx1"/>
                  </a:solidFill>
                </a:rPr>
                <a:t>7 marca 2019 r.</a:t>
              </a:r>
              <a:endParaRPr lang="pl-PL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Prostokąt zaokrąglony 16"/>
          <p:cNvSpPr/>
          <p:nvPr/>
        </p:nvSpPr>
        <p:spPr>
          <a:xfrm>
            <a:off x="8464312" y="1531621"/>
            <a:ext cx="748267" cy="2764222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600" b="1" dirty="0">
                <a:solidFill>
                  <a:schemeClr val="tx1"/>
                </a:solidFill>
              </a:rPr>
              <a:t>p</a:t>
            </a:r>
            <a:r>
              <a:rPr lang="pl-PL" sz="1600" b="1" dirty="0" smtClean="0">
                <a:solidFill>
                  <a:schemeClr val="tx1"/>
                </a:solidFill>
              </a:rPr>
              <a:t>odpis – </a:t>
            </a:r>
            <a:br>
              <a:rPr lang="pl-PL" sz="1600" b="1" dirty="0" smtClean="0">
                <a:solidFill>
                  <a:schemeClr val="tx1"/>
                </a:solidFill>
              </a:rPr>
            </a:br>
            <a:r>
              <a:rPr lang="pl-PL" sz="1600" b="1" dirty="0" smtClean="0">
                <a:solidFill>
                  <a:schemeClr val="tx1"/>
                </a:solidFill>
              </a:rPr>
              <a:t>3 kwietnia 2019 r.</a:t>
            </a:r>
          </a:p>
          <a:p>
            <a:pPr algn="ctr"/>
            <a:r>
              <a:rPr lang="pl-PL" sz="1600" b="1" dirty="0">
                <a:solidFill>
                  <a:schemeClr val="tx1"/>
                </a:solidFill>
              </a:rPr>
              <a:t>p</a:t>
            </a:r>
            <a:r>
              <a:rPr lang="pl-PL" sz="1600" b="1" dirty="0" smtClean="0">
                <a:solidFill>
                  <a:schemeClr val="tx1"/>
                </a:solidFill>
              </a:rPr>
              <a:t>ublikacja – 4 kwietnia 2019 r.</a:t>
            </a:r>
            <a:endParaRPr lang="pl-PL" sz="1600" b="1" dirty="0">
              <a:solidFill>
                <a:schemeClr val="tx1"/>
              </a:solidFill>
            </a:endParaRPr>
          </a:p>
        </p:txBody>
      </p:sp>
      <p:grpSp>
        <p:nvGrpSpPr>
          <p:cNvPr id="33" name="Grupa 32"/>
          <p:cNvGrpSpPr/>
          <p:nvPr/>
        </p:nvGrpSpPr>
        <p:grpSpPr>
          <a:xfrm>
            <a:off x="-308610" y="1314660"/>
            <a:ext cx="8211993" cy="2965474"/>
            <a:chOff x="-308610" y="1314660"/>
            <a:chExt cx="8211993" cy="2965474"/>
          </a:xfrm>
        </p:grpSpPr>
        <p:cxnSp>
          <p:nvCxnSpPr>
            <p:cNvPr id="9" name="Łącznik prosty 8"/>
            <p:cNvCxnSpPr/>
            <p:nvPr/>
          </p:nvCxnSpPr>
          <p:spPr>
            <a:xfrm flipV="1">
              <a:off x="6123709" y="1376218"/>
              <a:ext cx="0" cy="290391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pole tekstowe 22"/>
            <p:cNvSpPr txBox="1"/>
            <p:nvPr/>
          </p:nvSpPr>
          <p:spPr>
            <a:xfrm>
              <a:off x="6123709" y="1314660"/>
              <a:ext cx="17796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u="sng" dirty="0" smtClean="0"/>
                <a:t>28 luty 2019 r.</a:t>
              </a:r>
              <a:endParaRPr lang="pl-PL" sz="1600" b="1" u="sng" dirty="0"/>
            </a:p>
          </p:txBody>
        </p:sp>
        <p:sp>
          <p:nvSpPr>
            <p:cNvPr id="24" name="pole tekstowe 23"/>
            <p:cNvSpPr txBox="1"/>
            <p:nvPr/>
          </p:nvSpPr>
          <p:spPr>
            <a:xfrm>
              <a:off x="-308610" y="1367412"/>
              <a:ext cx="63122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600" b="1" dirty="0"/>
                <a:t>o</a:t>
              </a:r>
              <a:r>
                <a:rPr lang="pl-PL" sz="1600" b="1" dirty="0" smtClean="0"/>
                <a:t>pinia rady rynku pracy – nowe zawody</a:t>
              </a:r>
            </a:p>
            <a:p>
              <a:pPr algn="r"/>
              <a:r>
                <a:rPr lang="pl-PL" sz="1600" b="1" dirty="0" smtClean="0"/>
                <a:t>rekrutacja na rok szkolny 2019/2020 </a:t>
              </a:r>
              <a:endParaRPr lang="pl-PL" sz="1600" b="1" dirty="0"/>
            </a:p>
          </p:txBody>
        </p:sp>
      </p:grpSp>
      <p:grpSp>
        <p:nvGrpSpPr>
          <p:cNvPr id="37" name="Grupa 36"/>
          <p:cNvGrpSpPr/>
          <p:nvPr/>
        </p:nvGrpSpPr>
        <p:grpSpPr>
          <a:xfrm>
            <a:off x="9346507" y="1328574"/>
            <a:ext cx="2845493" cy="2942754"/>
            <a:chOff x="9346507" y="1328574"/>
            <a:chExt cx="2845493" cy="2942754"/>
          </a:xfrm>
        </p:grpSpPr>
        <p:cxnSp>
          <p:nvCxnSpPr>
            <p:cNvPr id="18" name="Łącznik prosty 17"/>
            <p:cNvCxnSpPr/>
            <p:nvPr/>
          </p:nvCxnSpPr>
          <p:spPr>
            <a:xfrm flipV="1">
              <a:off x="9385500" y="1367412"/>
              <a:ext cx="0" cy="290391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ole tekstowe 20"/>
            <p:cNvSpPr txBox="1"/>
            <p:nvPr/>
          </p:nvSpPr>
          <p:spPr>
            <a:xfrm>
              <a:off x="9373031" y="1328574"/>
              <a:ext cx="17796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u="sng" dirty="0" smtClean="0"/>
                <a:t>5 kwietnia 2019 r.</a:t>
              </a:r>
              <a:endParaRPr lang="pl-PL" sz="1600" b="1" u="sng" dirty="0"/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9346507" y="1626771"/>
              <a:ext cx="28454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/>
                <a:t>a</a:t>
              </a:r>
              <a:r>
                <a:rPr lang="pl-PL" sz="1600" b="1" dirty="0" smtClean="0"/>
                <a:t>rkusz organizacji 2019/2020</a:t>
              </a:r>
              <a:endParaRPr lang="pl-PL" sz="1600" b="1" dirty="0"/>
            </a:p>
          </p:txBody>
        </p:sp>
      </p:grpSp>
      <p:sp>
        <p:nvSpPr>
          <p:cNvPr id="27" name="pole tekstowe 26"/>
          <p:cNvSpPr txBox="1"/>
          <p:nvPr/>
        </p:nvSpPr>
        <p:spPr>
          <a:xfrm>
            <a:off x="5511886" y="3923194"/>
            <a:ext cx="6629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 smtClean="0">
                <a:solidFill>
                  <a:srgbClr val="C00000"/>
                </a:solidFill>
              </a:rPr>
              <a:t>9 dni</a:t>
            </a:r>
            <a:endParaRPr lang="pl-PL" sz="1600" b="1" dirty="0">
              <a:solidFill>
                <a:srgbClr val="C00000"/>
              </a:solidFill>
            </a:endParaRPr>
          </a:p>
        </p:txBody>
      </p:sp>
      <p:sp>
        <p:nvSpPr>
          <p:cNvPr id="28" name="pole tekstowe 27"/>
          <p:cNvSpPr txBox="1"/>
          <p:nvPr/>
        </p:nvSpPr>
        <p:spPr>
          <a:xfrm>
            <a:off x="9163077" y="3946830"/>
            <a:ext cx="1220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rgbClr val="C00000"/>
                </a:solidFill>
              </a:rPr>
              <a:t>1</a:t>
            </a:r>
            <a:r>
              <a:rPr lang="pl-PL" sz="1600" b="1" dirty="0" smtClean="0">
                <a:solidFill>
                  <a:srgbClr val="C00000"/>
                </a:solidFill>
              </a:rPr>
              <a:t> dzień</a:t>
            </a:r>
            <a:endParaRPr lang="pl-PL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78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7" grpId="0" animBg="1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57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badania na Pomorską Radę Oświatową 18.04.2019" id="{1CF9E389-53FA-45D7-A51F-DD13770D9D9C}" vid="{3F70CD38-BE4F-4CA8-8EA2-9F8B0055F5A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badania na Pomorską Radę Oświatową 18.04.2019</Template>
  <TotalTime>3183</TotalTime>
  <Words>490</Words>
  <Application>Microsoft Office PowerPoint</Application>
  <PresentationFormat>Panoramiczny</PresentationFormat>
  <Paragraphs>119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Motyw pakietu Office</vt:lpstr>
      <vt:lpstr>Wdrażanie reformy edukacji. Wprowadzanie zmian w kształceniu zawodowym</vt:lpstr>
      <vt:lpstr>Założenia reformy – kształcenie na potrzeby rynku pracy</vt:lpstr>
      <vt:lpstr>Założenia reformy – „w centrum uczeń” </vt:lpstr>
      <vt:lpstr>Założenia reformy – wzmocnienie potencjału szkół</vt:lpstr>
      <vt:lpstr>Założenia reformy – udział pracodawców w kształceniu zawodowym</vt:lpstr>
      <vt:lpstr>Założenia reformy – „dobrze przygotowany nauczyciel zawodu”</vt:lpstr>
      <vt:lpstr>Organizacja kształcenia zawodowego w szkole w roku szkolnym 2019/2020 </vt:lpstr>
      <vt:lpstr> </vt:lpstr>
      <vt:lpstr>Prezentacja programu PowerPoint</vt:lpstr>
    </vt:vector>
  </TitlesOfParts>
  <Company>umwp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Badanie kondycji zawodowej pomorskiego nauczyciela 2019</dc:title>
  <dc:creator>Biełuszko Katarzyna</dc:creator>
  <cp:lastModifiedBy>Zdziennicki Krystian</cp:lastModifiedBy>
  <cp:revision>57</cp:revision>
  <cp:lastPrinted>2019-04-15T08:04:18Z</cp:lastPrinted>
  <dcterms:created xsi:type="dcterms:W3CDTF">2019-04-01T07:16:27Z</dcterms:created>
  <dcterms:modified xsi:type="dcterms:W3CDTF">2019-05-06T12:00:03Z</dcterms:modified>
</cp:coreProperties>
</file>