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57" r:id="rId3"/>
    <p:sldId id="273" r:id="rId4"/>
    <p:sldId id="274" r:id="rId5"/>
    <p:sldId id="275" r:id="rId6"/>
    <p:sldId id="277" r:id="rId7"/>
    <p:sldId id="259" r:id="rId8"/>
    <p:sldId id="264" r:id="rId9"/>
    <p:sldId id="263" r:id="rId10"/>
    <p:sldId id="262" r:id="rId11"/>
    <p:sldId id="260" r:id="rId12"/>
    <p:sldId id="261" r:id="rId13"/>
    <p:sldId id="265" r:id="rId14"/>
    <p:sldId id="278" r:id="rId15"/>
    <p:sldId id="280" r:id="rId16"/>
    <p:sldId id="268" r:id="rId17"/>
    <p:sldId id="269" r:id="rId18"/>
    <p:sldId id="270" r:id="rId19"/>
    <p:sldId id="271" r:id="rId20"/>
    <p:sldId id="272" r:id="rId21"/>
    <p:sldId id="281" r:id="rId22"/>
    <p:sldId id="282" r:id="rId23"/>
    <p:sldId id="283" r:id="rId2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4660"/>
  </p:normalViewPr>
  <p:slideViewPr>
    <p:cSldViewPr>
      <p:cViewPr varScale="1">
        <p:scale>
          <a:sx n="70" d="100"/>
          <a:sy n="70" d="100"/>
        </p:scale>
        <p:origin x="-116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061DA-55F1-4074-A210-0BEB2912DE41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419E6-8047-4C1D-9347-DB64164AA71F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7419E6-8047-4C1D-9347-DB64164AA71F}" type="slidenum">
              <a:rPr lang="pl-PL" smtClean="0"/>
              <a:t>15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55C30A-D42A-497B-BD3B-C92C479E57D6}" type="datetimeFigureOut">
              <a:rPr lang="pl-PL" smtClean="0"/>
              <a:t>17.04.2019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1EAA30F-95E1-494C-957C-02F52E41D8D3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4800" b="1" smtClean="0"/>
              <a:t>Nauczyciel </a:t>
            </a:r>
            <a:br>
              <a:rPr lang="pl-PL" sz="4800" b="1" smtClean="0"/>
            </a:br>
            <a:r>
              <a:rPr lang="pl-PL" sz="4800" b="1" smtClean="0"/>
              <a:t>w </a:t>
            </a:r>
            <a:r>
              <a:rPr lang="pl-PL" sz="4800" b="1" dirty="0" smtClean="0"/>
              <a:t>dobie zmiany</a:t>
            </a:r>
            <a:endParaRPr lang="pl-PL" sz="48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pl-PL" dirty="0" smtClean="0"/>
          </a:p>
          <a:p>
            <a:endParaRPr lang="pl-PL" dirty="0"/>
          </a:p>
          <a:p>
            <a:r>
              <a:rPr lang="pl-PL" dirty="0"/>
              <a:t>d</a:t>
            </a:r>
            <a:r>
              <a:rPr lang="pl-PL" dirty="0" smtClean="0"/>
              <a:t>r Agnieszka Tomasik</a:t>
            </a:r>
          </a:p>
          <a:p>
            <a:r>
              <a:rPr lang="pl-PL" dirty="0" smtClean="0"/>
              <a:t>Zespół Szkół Ogólnokształcących nr 8 w Gdańsku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1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6238"/>
                <a:gridCol w="404336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sz="2000" b="1" dirty="0" smtClean="0"/>
                        <a:t>Godziny:</a:t>
                      </a:r>
                      <a:r>
                        <a:rPr lang="pl-PL" sz="2000" b="1" baseline="0" dirty="0" smtClean="0"/>
                        <a:t> przyroda i fizyka</a:t>
                      </a:r>
                      <a:endParaRPr lang="pl-PL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815018">
                <a:tc>
                  <a:txBody>
                    <a:bodyPr/>
                    <a:lstStyle/>
                    <a:p>
                      <a:r>
                        <a:rPr lang="pl-PL" b="1" dirty="0" smtClean="0"/>
                        <a:t>Szkoła podstawowa  </a:t>
                      </a:r>
                    </a:p>
                    <a:p>
                      <a:r>
                        <a:rPr lang="pl-PL" b="1" dirty="0" smtClean="0"/>
                        <a:t>-  stan obecny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smtClean="0"/>
                        <a:t>Szkoła podstawowa </a:t>
                      </a:r>
                      <a:r>
                        <a:rPr lang="pl-PL" b="1" dirty="0" smtClean="0"/>
                        <a:t>+ gimnazjum </a:t>
                      </a:r>
                      <a:endParaRPr lang="pl-PL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baseline="0" dirty="0" smtClean="0"/>
                        <a:t>- przed reformą</a:t>
                      </a:r>
                      <a:endParaRPr lang="pl-PL" b="1" dirty="0" smtClean="0"/>
                    </a:p>
                    <a:p>
                      <a:endParaRPr lang="pl-P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b="1" dirty="0" smtClean="0"/>
                    </a:p>
                    <a:p>
                      <a:endParaRPr lang="pl-PL" b="1" dirty="0" smtClean="0"/>
                    </a:p>
                    <a:p>
                      <a:r>
                        <a:rPr lang="pl-PL" b="1" dirty="0" smtClean="0"/>
                        <a:t>Klasa</a:t>
                      </a:r>
                      <a:r>
                        <a:rPr lang="pl-PL" b="1" baseline="0" dirty="0" smtClean="0"/>
                        <a:t> 4a (przyroda): 2</a:t>
                      </a:r>
                    </a:p>
                    <a:p>
                      <a:r>
                        <a:rPr lang="pl-PL" b="1" baseline="0" dirty="0" smtClean="0"/>
                        <a:t>Klasa 7a (fizyka): 2            razem: 6</a:t>
                      </a:r>
                    </a:p>
                    <a:p>
                      <a:r>
                        <a:rPr lang="pl-PL" b="1" baseline="0" dirty="0" smtClean="0"/>
                        <a:t>Klasa 8a (fizyka): 2</a:t>
                      </a:r>
                    </a:p>
                    <a:p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b="1" dirty="0" smtClean="0"/>
                    </a:p>
                    <a:p>
                      <a:r>
                        <a:rPr lang="pl-PL" b="1" dirty="0" smtClean="0"/>
                        <a:t>Klasa 4a: 3</a:t>
                      </a:r>
                    </a:p>
                    <a:p>
                      <a:r>
                        <a:rPr lang="pl-PL" b="1" dirty="0" smtClean="0"/>
                        <a:t>Klasa 5a: 3          razem w SP: 9</a:t>
                      </a:r>
                    </a:p>
                    <a:p>
                      <a:r>
                        <a:rPr lang="pl-PL" b="1" dirty="0" smtClean="0"/>
                        <a:t>Klasa 6a: 3</a:t>
                      </a:r>
                    </a:p>
                    <a:p>
                      <a:endParaRPr lang="pl-PL" b="1" dirty="0" smtClean="0"/>
                    </a:p>
                    <a:p>
                      <a:r>
                        <a:rPr lang="pl-PL" b="1" dirty="0" smtClean="0"/>
                        <a:t>Klasa 1a: 1</a:t>
                      </a:r>
                    </a:p>
                    <a:p>
                      <a:r>
                        <a:rPr lang="pl-PL" b="1" dirty="0" smtClean="0"/>
                        <a:t>Klasa 2a:</a:t>
                      </a:r>
                      <a:r>
                        <a:rPr lang="pl-PL" b="1" baseline="0" dirty="0" smtClean="0"/>
                        <a:t> 2          razem w G: 4</a:t>
                      </a:r>
                    </a:p>
                    <a:p>
                      <a:r>
                        <a:rPr lang="pl-PL" b="1" baseline="0" dirty="0" smtClean="0"/>
                        <a:t>Klasa 3a: 1</a:t>
                      </a:r>
                      <a:endParaRPr lang="pl-PL" b="1" dirty="0" smtClean="0"/>
                    </a:p>
                    <a:p>
                      <a:r>
                        <a:rPr lang="pl-PL" b="1" dirty="0" smtClean="0"/>
                        <a:t>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smtClean="0"/>
                        <a:t>Obecnie: 6 godzin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smtClean="0"/>
                        <a:t>Trzy lata temu:</a:t>
                      </a:r>
                      <a:r>
                        <a:rPr lang="pl-PL" b="1" baseline="0" dirty="0" smtClean="0"/>
                        <a:t> 13 godzin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Gdzie się podziały </a:t>
            </a:r>
            <a:br>
              <a:rPr lang="pl-PL" dirty="0" smtClean="0"/>
            </a:br>
            <a:r>
              <a:rPr lang="pl-PL" dirty="0" smtClean="0"/>
              <a:t>nasze godziny???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sz="4900" dirty="0" smtClean="0"/>
              <a:t>Małgosia: Uczę, bo tak chcę!</a:t>
            </a:r>
            <a:br>
              <a:rPr lang="pl-PL" sz="4900" dirty="0" smtClean="0"/>
            </a:br>
            <a:endParaRPr lang="pl-PL" sz="4900" dirty="0"/>
          </a:p>
        </p:txBody>
      </p:sp>
      <p:pic>
        <p:nvPicPr>
          <p:cNvPr id="3074" name="Picture 2" descr="C:\Users\Eurydyka\Pictures\0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1643050"/>
            <a:ext cx="3564000" cy="47224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b="1" dirty="0" smtClean="0"/>
              <a:t>2014/2015r. - 6 klas pierwszych: 4x6 =  24 godziny</a:t>
            </a:r>
          </a:p>
          <a:p>
            <a:pPr>
              <a:buNone/>
            </a:pPr>
            <a:r>
              <a:rPr lang="pl-PL" b="1" dirty="0" smtClean="0"/>
              <a:t>2018/2019r. - 5 klas pierwszych: 4x5=   20 godzin</a:t>
            </a:r>
          </a:p>
          <a:p>
            <a:pPr>
              <a:buNone/>
            </a:pPr>
            <a:r>
              <a:rPr lang="pl-PL" b="1" dirty="0" smtClean="0"/>
              <a:t>2019/2020r. - 8 klas pierwszych: 4x8=   32 godziny</a:t>
            </a:r>
          </a:p>
          <a:p>
            <a:pPr>
              <a:buNone/>
            </a:pPr>
            <a:r>
              <a:rPr lang="pl-PL" b="1" dirty="0" smtClean="0"/>
              <a:t>2020/2021r. - 6 klas pierwszych: 4x6=   24 godziny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r>
              <a:rPr lang="pl-PL" b="1" dirty="0" smtClean="0"/>
              <a:t>2018/2019:  20 godzin</a:t>
            </a:r>
          </a:p>
          <a:p>
            <a:pPr>
              <a:buNone/>
            </a:pPr>
            <a:r>
              <a:rPr lang="pl-PL" b="1" dirty="0" smtClean="0"/>
              <a:t>2019/2020:  32 godziny</a:t>
            </a:r>
            <a:endParaRPr lang="pl-PL" b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Gosia: Z GIMNAZJUM do </a:t>
            </a:r>
            <a:br>
              <a:rPr lang="pl-PL" dirty="0" smtClean="0"/>
            </a:br>
            <a:r>
              <a:rPr lang="pl-PL" dirty="0" smtClean="0"/>
              <a:t>LICEUM OGÓLNOKSZTAŁCĄCEGO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Objaśnienie prostokątne 4"/>
          <p:cNvSpPr/>
          <p:nvPr/>
        </p:nvSpPr>
        <p:spPr>
          <a:xfrm>
            <a:off x="1857356" y="1428736"/>
            <a:ext cx="5940000" cy="349200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pl-PL" sz="4000" b="1" dirty="0" smtClean="0"/>
              <a:t>CZY DYREKTOR LICEUM </a:t>
            </a:r>
          </a:p>
          <a:p>
            <a:pPr algn="ctr">
              <a:buNone/>
            </a:pPr>
            <a:r>
              <a:rPr lang="pl-PL" sz="4000" b="1" dirty="0" smtClean="0"/>
              <a:t>ZATRUDNI </a:t>
            </a:r>
            <a:r>
              <a:rPr lang="pl-PL" sz="4000" b="1" dirty="0"/>
              <a:t>M</a:t>
            </a:r>
            <a:r>
              <a:rPr lang="pl-PL" sz="4000" b="1" dirty="0" smtClean="0"/>
              <a:t>AŁGOSIĘ???</a:t>
            </a:r>
            <a:endParaRPr lang="pl-PL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pl-PL" sz="2400" b="1" dirty="0" smtClean="0"/>
          </a:p>
          <a:p>
            <a:pPr algn="ctr">
              <a:lnSpc>
                <a:spcPct val="150000"/>
              </a:lnSpc>
            </a:pPr>
            <a:r>
              <a:rPr lang="pl-PL" sz="2400" b="1" dirty="0" smtClean="0"/>
              <a:t>Ukryte </a:t>
            </a:r>
            <a:r>
              <a:rPr lang="pl-PL" sz="2400" b="1" dirty="0" smtClean="0"/>
              <a:t>bezrobocie  </a:t>
            </a:r>
            <a:r>
              <a:rPr lang="pl-PL" sz="2400" b="1" dirty="0" smtClean="0"/>
              <a:t>(zniżki </a:t>
            </a:r>
            <a:r>
              <a:rPr lang="pl-PL" sz="2400" b="1" dirty="0" smtClean="0"/>
              <a:t>etatu)</a:t>
            </a:r>
          </a:p>
          <a:p>
            <a:pPr algn="ctr">
              <a:lnSpc>
                <a:spcPct val="150000"/>
              </a:lnSpc>
            </a:pPr>
            <a:r>
              <a:rPr lang="pl-PL" sz="2400" b="1" dirty="0" smtClean="0"/>
              <a:t>Najsłabsze ogniwo w szkole</a:t>
            </a:r>
          </a:p>
          <a:p>
            <a:pPr algn="ctr">
              <a:lnSpc>
                <a:spcPct val="150000"/>
              </a:lnSpc>
            </a:pPr>
            <a:r>
              <a:rPr lang="pl-PL" sz="2400" b="1" dirty="0" smtClean="0"/>
              <a:t>Nauczyciele na urlopach</a:t>
            </a:r>
          </a:p>
          <a:p>
            <a:pPr algn="ctr">
              <a:lnSpc>
                <a:spcPct val="150000"/>
              </a:lnSpc>
            </a:pPr>
            <a:r>
              <a:rPr lang="pl-PL" sz="2400" b="1" dirty="0" smtClean="0"/>
              <a:t>Wydłużona droga awansu (</a:t>
            </a:r>
            <a:r>
              <a:rPr lang="pl-PL" sz="2400" b="1" i="1" dirty="0" smtClean="0"/>
              <a:t>za 10-15 lat będę </a:t>
            </a:r>
            <a:r>
              <a:rPr lang="pl-PL" sz="2400" b="1" i="1" dirty="0" smtClean="0"/>
              <a:t>DYPLOMOWANA,</a:t>
            </a:r>
            <a:r>
              <a:rPr lang="pl-PL" sz="2400" b="1" dirty="0" smtClean="0"/>
              <a:t> </a:t>
            </a:r>
            <a:r>
              <a:rPr lang="pl-PL" sz="2400" b="1" i="1" dirty="0" smtClean="0"/>
              <a:t>ale jeśli urodzę dziecko, staż zacznie </a:t>
            </a:r>
            <a:r>
              <a:rPr lang="pl-PL" sz="2400" b="1" i="1" dirty="0" smtClean="0"/>
              <a:t>się od </a:t>
            </a:r>
            <a:r>
              <a:rPr lang="pl-PL" sz="2400" b="1" i="1" dirty="0" smtClean="0"/>
              <a:t>nowa…)</a:t>
            </a:r>
          </a:p>
          <a:p>
            <a:pPr algn="ctr">
              <a:lnSpc>
                <a:spcPct val="150000"/>
              </a:lnSpc>
            </a:pPr>
            <a:r>
              <a:rPr lang="pl-PL" sz="2400" b="1" dirty="0" smtClean="0"/>
              <a:t>Drugi przedmiot </a:t>
            </a:r>
            <a:endParaRPr lang="pl-PL" sz="2400" b="1" dirty="0" smtClean="0"/>
          </a:p>
          <a:p>
            <a:pPr algn="ctr">
              <a:lnSpc>
                <a:spcPct val="150000"/>
              </a:lnSpc>
            </a:pPr>
            <a:r>
              <a:rPr lang="pl-PL" sz="2400" b="1" dirty="0" smtClean="0"/>
              <a:t>JAKA UMOWA? PRZENIESIENIE???</a:t>
            </a:r>
            <a:endParaRPr lang="pl-PL" sz="2400" b="1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DYLEMATY I ZMIENNE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WYKRES 3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2844" y="1928802"/>
            <a:ext cx="8388000" cy="3728000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Czy masz poczucie stabilizacja zawodowej? </a:t>
            </a:r>
            <a:endParaRPr lang="pl-PL" sz="2800" dirty="0"/>
          </a:p>
        </p:txBody>
      </p:sp>
      <p:sp>
        <p:nvSpPr>
          <p:cNvPr id="5" name="Prostokąt 4"/>
          <p:cNvSpPr/>
          <p:nvPr/>
        </p:nvSpPr>
        <p:spPr>
          <a:xfrm>
            <a:off x="6072198" y="5786454"/>
            <a:ext cx="277031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dirty="0" smtClean="0"/>
              <a:t>BADANI: </a:t>
            </a:r>
          </a:p>
          <a:p>
            <a:r>
              <a:rPr lang="pl-PL" sz="1400" dirty="0" smtClean="0"/>
              <a:t>NAUCZYCIELE DYPLOMOWANI</a:t>
            </a:r>
          </a:p>
          <a:p>
            <a:r>
              <a:rPr lang="pl-PL" sz="1400" dirty="0" smtClean="0"/>
              <a:t>W DUŻYM MIEŚCIE</a:t>
            </a:r>
            <a:endParaRPr lang="pl-P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Anita, nauczycielka SP:</a:t>
            </a:r>
          </a:p>
          <a:p>
            <a:pPr>
              <a:buNone/>
            </a:pPr>
            <a:endParaRPr lang="pl-PL" i="1" dirty="0" smtClean="0"/>
          </a:p>
          <a:p>
            <a:pPr>
              <a:buNone/>
            </a:pPr>
            <a:r>
              <a:rPr lang="pl-PL" b="1" i="1" dirty="0" smtClean="0"/>
              <a:t>Jak mam czuć się bezpiecznie, gdy w dwa lata musiałam zrealizować nowy program z polskiego do nowego typu sprawdzianu po ósmej klasie?</a:t>
            </a:r>
            <a:endParaRPr lang="pl-PL" b="1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Pytania otwarte: </a:t>
            </a:r>
            <a:br>
              <a:rPr lang="pl-PL" dirty="0" smtClean="0"/>
            </a:br>
            <a:r>
              <a:rPr lang="pl-PL" dirty="0" smtClean="0"/>
              <a:t>dlaczego brak stabilności zawodowej?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sz="2800" b="1" i="1" dirty="0" smtClean="0"/>
          </a:p>
          <a:p>
            <a:pPr algn="ctr">
              <a:buNone/>
            </a:pPr>
            <a:r>
              <a:rPr lang="pl-PL" sz="2800" b="1" i="1" dirty="0" smtClean="0"/>
              <a:t>Moją stabilizację zakłóca brak stabilizacji mojej uczennicy – jest u mnie w klasie od niedawna, nie zdała w pierwszej klasie gimnazjum, nie ma dla niej miejsca w systemie, trafiła do mnie. Czy można mieć dwa świadectwa ukończenia podstawówki? I co mam z tym wszystkim zrobić, jak jej pomóc? Smutno mi…</a:t>
            </a:r>
            <a:endParaRPr lang="pl-PL" sz="2800" b="1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u="sng" dirty="0" smtClean="0"/>
              <a:t>Agata</a:t>
            </a:r>
            <a:r>
              <a:rPr lang="pl-PL" dirty="0" smtClean="0"/>
              <a:t>, nauczycielka SP:</a:t>
            </a:r>
            <a:br>
              <a:rPr lang="pl-PL" dirty="0" smtClean="0"/>
            </a:b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pl-PL" dirty="0" smtClean="0"/>
          </a:p>
          <a:p>
            <a:pPr algn="just">
              <a:buNone/>
            </a:pPr>
            <a:r>
              <a:rPr lang="pl-PL" sz="2800" b="1" i="1" dirty="0" smtClean="0"/>
              <a:t>		Jestem nauczycielem wspomagającym, w szkole już obcięto godziny na rehabilitację (mój pierwszy zawód).</a:t>
            </a:r>
            <a:r>
              <a:rPr lang="pl-PL" sz="2800" b="1" i="1" dirty="0" err="1" smtClean="0"/>
              <a:t>Oligofrenopedagogiem</a:t>
            </a:r>
            <a:r>
              <a:rPr lang="pl-PL" sz="2800" b="1" i="1" dirty="0" smtClean="0"/>
              <a:t> – takie było zapotrzebowanie na rynku pracy, potem ukończyłam surdopedagogikę (było to konieczne w mojej szkole). Obecnie potrzebuję studiów podyplomowych z pedagogiki specjalnej. Od dziesięciu lat weekendy spędzam na uczelni, a nie z rodziną…</a:t>
            </a:r>
            <a:endParaRPr lang="pl-PL" sz="2800" b="1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Danuta</a:t>
            </a:r>
            <a:r>
              <a:rPr lang="pl-PL" dirty="0" smtClean="0"/>
              <a:t>, dawniej gimnazjum, dziś szkoła podstawowa: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l-PL" sz="2800" i="1" dirty="0" smtClean="0"/>
          </a:p>
          <a:p>
            <a:pPr>
              <a:buNone/>
            </a:pPr>
            <a:r>
              <a:rPr lang="pl-PL" sz="2800" i="1" dirty="0" smtClean="0"/>
              <a:t>		</a:t>
            </a:r>
            <a:r>
              <a:rPr lang="pl-PL" b="1" i="1" dirty="0" smtClean="0"/>
              <a:t>Zatraca się granica odpowiedzialności między domem a szkołą. Prawo tego dokładnie nie określa, żyję w ciągłym stresie jako pedagog, bo mimo ciężkiej pracy i zaangażowania moje nastoletnie podopieczne podejmują czyny </a:t>
            </a:r>
            <a:r>
              <a:rPr lang="pl-PL" b="1" i="1" dirty="0"/>
              <a:t>r</a:t>
            </a:r>
            <a:r>
              <a:rPr lang="pl-PL" b="1" i="1" dirty="0" smtClean="0"/>
              <a:t>yzykowne, gdyby się coś złego zdarzyło, to brak ochrony dla nauczyciela…</a:t>
            </a:r>
            <a:endParaRPr lang="pl-PL" b="1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u="sng" dirty="0" smtClean="0"/>
              <a:t>Anna</a:t>
            </a:r>
            <a:r>
              <a:rPr lang="pl-PL" dirty="0" smtClean="0"/>
              <a:t>, liceum ogólnokształcące: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/>
          </a:p>
          <a:p>
            <a:pPr algn="ctr">
              <a:buNone/>
            </a:pPr>
            <a:r>
              <a:rPr lang="pl-PL" sz="4400" b="1" dirty="0" smtClean="0"/>
              <a:t>z</a:t>
            </a:r>
            <a:r>
              <a:rPr lang="pl-PL" sz="4400" b="1" dirty="0" smtClean="0"/>
              <a:t>arządzanie zmianą</a:t>
            </a:r>
          </a:p>
          <a:p>
            <a:pPr algn="ctr">
              <a:buNone/>
            </a:pPr>
            <a:r>
              <a:rPr lang="pl-PL" sz="4400" b="1" dirty="0" smtClean="0"/>
              <a:t>=</a:t>
            </a:r>
            <a:endParaRPr lang="pl-PL" sz="4400" b="1" dirty="0" smtClean="0"/>
          </a:p>
          <a:p>
            <a:pPr algn="ctr">
              <a:buNone/>
            </a:pPr>
            <a:r>
              <a:rPr lang="pl-PL" sz="4400" b="1" dirty="0"/>
              <a:t>z</a:t>
            </a:r>
            <a:r>
              <a:rPr lang="pl-PL" sz="4400" b="1" dirty="0" smtClean="0"/>
              <a:t>arządzaniem kryzysem</a:t>
            </a:r>
            <a:endParaRPr lang="pl-PL" sz="4400" b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Perspektywa dyrektora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i="1" dirty="0" smtClean="0"/>
          </a:p>
          <a:p>
            <a:pPr algn="just">
              <a:buNone/>
            </a:pPr>
            <a:r>
              <a:rPr lang="pl-PL" b="1" i="1" dirty="0" smtClean="0"/>
              <a:t>W dobie tych wszystkich zmian ciągle mam stres, że nie zapłacę kolejnej raty (kredyt), nie wyślę syna na studia, że jestem nieudacznikiem, choć pracuję w dwóch szkołach i na </a:t>
            </a:r>
            <a:r>
              <a:rPr lang="pl-PL" b="1" i="1" dirty="0" err="1" smtClean="0"/>
              <a:t>umowę–zlecenie</a:t>
            </a:r>
            <a:r>
              <a:rPr lang="pl-PL" b="1" i="1" dirty="0" smtClean="0"/>
              <a:t> w klubie sportowym.</a:t>
            </a:r>
            <a:endParaRPr lang="pl-PL" b="1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u="sng" dirty="0" smtClean="0"/>
              <a:t>Andrzej</a:t>
            </a:r>
            <a:r>
              <a:rPr lang="pl-PL" dirty="0" smtClean="0"/>
              <a:t>, liceum ogólnokształcące: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sz="4800" dirty="0" smtClean="0"/>
          </a:p>
          <a:p>
            <a:pPr algn="ctr">
              <a:buNone/>
            </a:pPr>
            <a:r>
              <a:rPr lang="pl-PL" sz="4800" b="1" i="1" dirty="0" smtClean="0"/>
              <a:t>Chcę mieć jedną pracę, </a:t>
            </a:r>
          </a:p>
          <a:p>
            <a:pPr algn="ctr">
              <a:buNone/>
            </a:pPr>
            <a:r>
              <a:rPr lang="pl-PL" sz="4800" b="1" i="1" dirty="0" smtClean="0"/>
              <a:t>a w szkole </a:t>
            </a:r>
          </a:p>
          <a:p>
            <a:pPr algn="ctr">
              <a:buNone/>
            </a:pPr>
            <a:r>
              <a:rPr lang="pl-PL" sz="4800" b="1" i="1" dirty="0" smtClean="0"/>
              <a:t>myśleć tylko o moich uczniach. </a:t>
            </a:r>
            <a:endParaRPr lang="pl-PL" sz="4800" b="1" i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u="sng" dirty="0" smtClean="0"/>
              <a:t>Magda</a:t>
            </a:r>
            <a:r>
              <a:rPr lang="pl-PL" dirty="0" smtClean="0"/>
              <a:t>, szkoła podstawowa: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42970418_2388083557884893_1321649131621449728_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728" y="1071546"/>
            <a:ext cx="6175330" cy="4525962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 na zmiany czekamy…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 algn="r">
              <a:buNone/>
            </a:pPr>
            <a:endParaRPr lang="pl-PL" sz="2000" b="1" dirty="0" smtClean="0"/>
          </a:p>
          <a:p>
            <a:pPr algn="r">
              <a:buNone/>
            </a:pPr>
            <a:r>
              <a:rPr lang="pl-PL" sz="2000" b="1" dirty="0" smtClean="0"/>
              <a:t>Dziękuję za uwagę, </a:t>
            </a:r>
          </a:p>
          <a:p>
            <a:pPr algn="r">
              <a:buNone/>
            </a:pPr>
            <a:r>
              <a:rPr lang="pl-PL" sz="2000" b="1" dirty="0" smtClean="0"/>
              <a:t>Agnieszka Tomasik</a:t>
            </a:r>
          </a:p>
          <a:p>
            <a:pPr algn="r">
              <a:buNone/>
            </a:pPr>
            <a:r>
              <a:rPr lang="pl-PL" sz="2000" b="1" dirty="0" err="1" smtClean="0"/>
              <a:t>a.toma@autograf.pl</a:t>
            </a:r>
            <a:endParaRPr lang="pl-PL" sz="2000" b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l-PL" b="1" dirty="0" smtClean="0"/>
              <a:t>Lęk</a:t>
            </a:r>
          </a:p>
          <a:p>
            <a:pPr algn="ctr"/>
            <a:r>
              <a:rPr lang="pl-PL" b="1" dirty="0" smtClean="0"/>
              <a:t>Obawa</a:t>
            </a:r>
          </a:p>
          <a:p>
            <a:pPr algn="ctr"/>
            <a:r>
              <a:rPr lang="pl-PL" b="1" dirty="0" smtClean="0"/>
              <a:t>Frustracja</a:t>
            </a:r>
          </a:p>
          <a:p>
            <a:pPr algn="ctr"/>
            <a:r>
              <a:rPr lang="pl-PL" b="1" dirty="0" smtClean="0"/>
              <a:t>Niepewność </a:t>
            </a:r>
          </a:p>
          <a:p>
            <a:pPr algn="ctr"/>
            <a:r>
              <a:rPr lang="pl-PL" b="1" dirty="0" smtClean="0"/>
              <a:t>Brak stabilizacji</a:t>
            </a:r>
          </a:p>
          <a:p>
            <a:pPr algn="ctr"/>
            <a:r>
              <a:rPr lang="pl-PL" b="1" dirty="0" smtClean="0"/>
              <a:t>Niechęć do innowacji, </a:t>
            </a:r>
          </a:p>
          <a:p>
            <a:pPr algn="ctr">
              <a:buNone/>
            </a:pPr>
            <a:r>
              <a:rPr lang="pl-PL" b="1" dirty="0" smtClean="0"/>
              <a:t>zmiany stylu nauczania, samodoskonalenia </a:t>
            </a:r>
          </a:p>
          <a:p>
            <a:pPr algn="ctr">
              <a:buNone/>
            </a:pPr>
            <a:r>
              <a:rPr lang="pl-PL" b="1" dirty="0" smtClean="0"/>
              <a:t>i poznawania nowych teorii nauczania</a:t>
            </a:r>
            <a:endParaRPr lang="pl-PL" b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Perspektywa nauczyciela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5400" b="1" dirty="0" smtClean="0"/>
              <a:t>BRAK POCZUCIA SPRAWCZOŚCI </a:t>
            </a:r>
          </a:p>
          <a:p>
            <a:pPr algn="ctr">
              <a:buNone/>
            </a:pPr>
            <a:r>
              <a:rPr lang="pl-PL" sz="5400" b="1" dirty="0" smtClean="0"/>
              <a:t>ODBIERA POCZUCIE WOLNOŚCI</a:t>
            </a:r>
          </a:p>
          <a:p>
            <a:pPr algn="ctr">
              <a:buNone/>
            </a:pPr>
            <a:r>
              <a:rPr lang="pl-PL" sz="5400" b="1" dirty="0" smtClean="0"/>
              <a:t>TWÓRCZEJ</a:t>
            </a:r>
            <a:endParaRPr lang="pl-PL" sz="5400" b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z17719893Q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28662" y="857232"/>
            <a:ext cx="2975712" cy="4525962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36000" cy="324000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pic>
        <p:nvPicPr>
          <p:cNvPr id="1026" name="Picture 2" descr="C:\Users\Eurydyka\Pictures\5-56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2428868"/>
            <a:ext cx="4181929" cy="21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images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14546" y="2000240"/>
            <a:ext cx="4914688" cy="3492000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JAN: </a:t>
            </a:r>
            <a:r>
              <a:rPr lang="pl-PL" sz="4000" dirty="0" smtClean="0"/>
              <a:t>„BYŁEM ODJAZDOWY, </a:t>
            </a:r>
            <a:br>
              <a:rPr lang="pl-PL" sz="4000" dirty="0" smtClean="0"/>
            </a:br>
            <a:r>
              <a:rPr lang="pl-PL" sz="4000" dirty="0" smtClean="0"/>
              <a:t>BĘDĘ OBJAZDOWY”</a:t>
            </a:r>
            <a:endParaRPr lang="pl-PL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pl-PL" b="1" dirty="0" smtClean="0"/>
              <a:t>Zespół Szkół: podstawowa i gimnazjum</a:t>
            </a:r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/>
              <a:t>P</a:t>
            </a:r>
            <a:r>
              <a:rPr lang="pl-PL" b="1" dirty="0" smtClean="0"/>
              <a:t>rzyroda w pięciu klasach SP (4a,4b,5a,5b,6a)</a:t>
            </a:r>
          </a:p>
          <a:p>
            <a:pPr algn="ctr">
              <a:buNone/>
            </a:pPr>
            <a:r>
              <a:rPr lang="pl-PL" b="1" dirty="0" smtClean="0"/>
              <a:t>Fizyka w czterech klasach G (1a,1b,2a,2b)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/>
              <a:t> </a:t>
            </a:r>
            <a:r>
              <a:rPr lang="pl-PL" b="1" dirty="0" smtClean="0"/>
              <a:t> Razem: </a:t>
            </a:r>
          </a:p>
          <a:p>
            <a:pPr algn="ctr">
              <a:buNone/>
            </a:pPr>
            <a:r>
              <a:rPr lang="pl-PL" b="1" u="sng" dirty="0" smtClean="0"/>
              <a:t>15 + 6 = 21 godzin w swoim zespole szkół </a:t>
            </a:r>
            <a:endParaRPr lang="pl-PL" b="1" u="sng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Dawniej Jan tak pracował: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endParaRPr lang="pl-PL" b="1" dirty="0"/>
          </a:p>
          <a:p>
            <a:pPr>
              <a:buNone/>
            </a:pPr>
            <a:r>
              <a:rPr lang="pl-PL" b="1" dirty="0" smtClean="0"/>
              <a:t>Przyroda SP: 4c,5c,6b,6c</a:t>
            </a:r>
          </a:p>
          <a:p>
            <a:pPr>
              <a:buNone/>
            </a:pPr>
            <a:r>
              <a:rPr lang="pl-PL" b="1" dirty="0" smtClean="0"/>
              <a:t>Fizyka G: 1c,2c,3a,3b,3c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r>
              <a:rPr lang="pl-PL" b="1" u="sng" dirty="0" smtClean="0"/>
              <a:t>Razem 18 godzin</a:t>
            </a:r>
            <a:endParaRPr lang="pl-PL" b="1" u="sng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Pozostałe </a:t>
            </a:r>
            <a:r>
              <a:rPr lang="pl-PL" dirty="0" smtClean="0"/>
              <a:t>godziny dla </a:t>
            </a:r>
            <a:r>
              <a:rPr lang="pl-PL" dirty="0" smtClean="0"/>
              <a:t>Magdy: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b="1" dirty="0" smtClean="0"/>
              <a:t>Wszystkie godziny w SP </a:t>
            </a:r>
          </a:p>
          <a:p>
            <a:pPr>
              <a:buNone/>
            </a:pPr>
            <a:r>
              <a:rPr lang="pl-PL" b="1" dirty="0" smtClean="0"/>
              <a:t>NA ROK SZKOLNY 2019/2020</a:t>
            </a:r>
          </a:p>
          <a:p>
            <a:endParaRPr lang="pl-PL" b="1" dirty="0"/>
          </a:p>
          <a:p>
            <a:pPr>
              <a:buNone/>
            </a:pPr>
            <a:r>
              <a:rPr lang="pl-PL" b="1" dirty="0" smtClean="0"/>
              <a:t>4a,4b,4c: 6 godzin</a:t>
            </a:r>
          </a:p>
          <a:p>
            <a:pPr>
              <a:buNone/>
            </a:pPr>
            <a:r>
              <a:rPr lang="pl-PL" b="1" dirty="0" smtClean="0"/>
              <a:t>7a,7b,7c: 6 godzin</a:t>
            </a:r>
          </a:p>
          <a:p>
            <a:pPr>
              <a:buNone/>
            </a:pPr>
            <a:r>
              <a:rPr lang="pl-PL" b="1" dirty="0" smtClean="0"/>
              <a:t>8a,8b,8c: 6 godzin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r>
              <a:rPr lang="pl-PL" b="1" u="sng" dirty="0" smtClean="0"/>
              <a:t>Razem: 18 godzin</a:t>
            </a:r>
          </a:p>
          <a:p>
            <a:pPr>
              <a:buNone/>
            </a:pPr>
            <a:r>
              <a:rPr lang="pl-PL" b="1" dirty="0" smtClean="0"/>
              <a:t>				</a:t>
            </a:r>
            <a:r>
              <a:rPr lang="pl-PL" dirty="0" smtClean="0"/>
              <a:t>			</a:t>
            </a:r>
            <a:endParaRPr lang="pl-PL" b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JAN będzie objazdowy, bo:</a:t>
            </a:r>
            <a:endParaRPr lang="pl-PL" dirty="0"/>
          </a:p>
        </p:txBody>
      </p:sp>
      <p:sp>
        <p:nvSpPr>
          <p:cNvPr id="4" name="Objaśnienie owalne 3"/>
          <p:cNvSpPr/>
          <p:nvPr/>
        </p:nvSpPr>
        <p:spPr>
          <a:xfrm>
            <a:off x="5072066" y="3500438"/>
            <a:ext cx="3276000" cy="2304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pl-PL" sz="3200" b="1" dirty="0" smtClean="0"/>
              <a:t>a gdzie Magda?…</a:t>
            </a:r>
            <a:endParaRPr lang="pl-PL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274</TotalTime>
  <Words>526</Words>
  <Application>Microsoft Office PowerPoint</Application>
  <PresentationFormat>Pokaz na ekranie (4:3)</PresentationFormat>
  <Paragraphs>138</Paragraphs>
  <Slides>23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4" baseType="lpstr">
      <vt:lpstr>Hol</vt:lpstr>
      <vt:lpstr>Nauczyciel  w dobie zmiany</vt:lpstr>
      <vt:lpstr>Perspektywa dyrektora</vt:lpstr>
      <vt:lpstr>Perspektywa nauczyciela</vt:lpstr>
      <vt:lpstr>Slajd 4</vt:lpstr>
      <vt:lpstr>Slajd 5</vt:lpstr>
      <vt:lpstr>JAN: „BYŁEM ODJAZDOWY,  BĘDĘ OBJAZDOWY”</vt:lpstr>
      <vt:lpstr>Dawniej Jan tak pracował:</vt:lpstr>
      <vt:lpstr>Pozostałe godziny dla Magdy:</vt:lpstr>
      <vt:lpstr>JAN będzie objazdowy, bo:</vt:lpstr>
      <vt:lpstr>Gdzie się podziały  nasze godziny???</vt:lpstr>
      <vt:lpstr>  Małgosia: Uczę, bo tak chcę! </vt:lpstr>
      <vt:lpstr>Gosia: Z GIMNAZJUM do  LICEUM OGÓLNOKSZTAŁCĄCEGO</vt:lpstr>
      <vt:lpstr>Slajd 13</vt:lpstr>
      <vt:lpstr>DYLEMATY I ZMIENNE</vt:lpstr>
      <vt:lpstr>Czy masz poczucie stabilizacja zawodowej? </vt:lpstr>
      <vt:lpstr> Pytania otwarte:  dlaczego brak stabilności zawodowej?</vt:lpstr>
      <vt:lpstr> Agata, nauczycielka SP: </vt:lpstr>
      <vt:lpstr>Danuta, dawniej gimnazjum, dziś szkoła podstawowa: </vt:lpstr>
      <vt:lpstr>Anna, liceum ogólnokształcące:</vt:lpstr>
      <vt:lpstr>Andrzej, liceum ogólnokształcące:</vt:lpstr>
      <vt:lpstr>Magda, szkoła podstawowa: </vt:lpstr>
      <vt:lpstr>A na zmiany czekamy…</vt:lpstr>
      <vt:lpstr>Slajd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Nauczyciel w dobie zmiany</dc:title>
  <dc:creator>Eurydyka</dc:creator>
  <cp:lastModifiedBy>Eurydyka</cp:lastModifiedBy>
  <cp:revision>29</cp:revision>
  <dcterms:created xsi:type="dcterms:W3CDTF">2019-04-17T15:58:09Z</dcterms:created>
  <dcterms:modified xsi:type="dcterms:W3CDTF">2019-04-17T20:32:30Z</dcterms:modified>
</cp:coreProperties>
</file>