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0" r:id="rId2"/>
    <p:sldId id="577" r:id="rId3"/>
    <p:sldId id="574" r:id="rId4"/>
    <p:sldId id="575" r:id="rId5"/>
    <p:sldId id="563" r:id="rId6"/>
  </p:sldIdLst>
  <p:sldSz cx="12192000" cy="6858000"/>
  <p:notesSz cx="6858000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kołajczyk Adam" initials="MA" lastIdx="4" clrIdx="0">
    <p:extLst/>
  </p:cmAuthor>
  <p:cmAuthor id="2" name="Gołębiewska Małgorzata" initials="GM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2781"/>
    <a:srgbClr val="393185"/>
    <a:srgbClr val="EAEAEA"/>
    <a:srgbClr val="3B338A"/>
    <a:srgbClr val="FFDF4C"/>
    <a:srgbClr val="3F378A"/>
    <a:srgbClr val="E30613"/>
    <a:srgbClr val="F39314"/>
    <a:srgbClr val="E31E24"/>
    <a:srgbClr val="2852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Styl z motywem 1 — Ak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Styl z motywem 1 — Ak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Styl z motywem 1 — Ak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B301B821-A1FF-4177-AEE7-76D212191A09}" styleName="Styl pośredni 1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202B0CA-FC54-4496-8BCA-5EF66A818D29}" styleName="Styl ciemny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3979" autoAdjust="0"/>
  </p:normalViewPr>
  <p:slideViewPr>
    <p:cSldViewPr>
      <p:cViewPr varScale="1">
        <p:scale>
          <a:sx n="108" d="100"/>
          <a:sy n="108" d="100"/>
        </p:scale>
        <p:origin x="678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283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3" y="4"/>
            <a:ext cx="2972004" cy="497333"/>
          </a:xfrm>
          <a:prstGeom prst="rect">
            <a:avLst/>
          </a:prstGeom>
        </p:spPr>
        <p:txBody>
          <a:bodyPr vert="horz" lIns="88263" tIns="44131" rIns="88263" bIns="44131" rtlCol="0"/>
          <a:lstStyle>
            <a:lvl1pPr algn="l">
              <a:defRPr sz="1100"/>
            </a:lvl1pPr>
          </a:lstStyle>
          <a:p>
            <a:endParaRPr lang="pl-PL" dirty="0">
              <a:latin typeface="Cambria" pitchFamily="18" charset="0"/>
            </a:endParaRPr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464" y="4"/>
            <a:ext cx="2972004" cy="497333"/>
          </a:xfrm>
          <a:prstGeom prst="rect">
            <a:avLst/>
          </a:prstGeom>
        </p:spPr>
        <p:txBody>
          <a:bodyPr vert="horz" lIns="88263" tIns="44131" rIns="88263" bIns="44131" rtlCol="0"/>
          <a:lstStyle>
            <a:lvl1pPr algn="r">
              <a:defRPr sz="1100"/>
            </a:lvl1pPr>
          </a:lstStyle>
          <a:p>
            <a:fld id="{CD513762-5834-4288-A269-50FBDD42257C}" type="datetimeFigureOut">
              <a:rPr lang="pl-PL" smtClean="0">
                <a:latin typeface="Cambria" pitchFamily="18" charset="0"/>
              </a:rPr>
              <a:pPr/>
              <a:t>18.04.2019</a:t>
            </a:fld>
            <a:endParaRPr lang="pl-PL" dirty="0">
              <a:latin typeface="Cambria" pitchFamily="18" charset="0"/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3" y="9429309"/>
            <a:ext cx="2972004" cy="497333"/>
          </a:xfrm>
          <a:prstGeom prst="rect">
            <a:avLst/>
          </a:prstGeom>
        </p:spPr>
        <p:txBody>
          <a:bodyPr vert="horz" lIns="88263" tIns="44131" rIns="88263" bIns="44131" rtlCol="0" anchor="b"/>
          <a:lstStyle>
            <a:lvl1pPr algn="l">
              <a:defRPr sz="1100"/>
            </a:lvl1pPr>
          </a:lstStyle>
          <a:p>
            <a:endParaRPr lang="pl-PL" dirty="0">
              <a:latin typeface="Cambria" pitchFamily="18" charset="0"/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464" y="9429309"/>
            <a:ext cx="2972004" cy="497333"/>
          </a:xfrm>
          <a:prstGeom prst="rect">
            <a:avLst/>
          </a:prstGeom>
        </p:spPr>
        <p:txBody>
          <a:bodyPr vert="horz" lIns="88263" tIns="44131" rIns="88263" bIns="44131" rtlCol="0" anchor="b"/>
          <a:lstStyle>
            <a:lvl1pPr algn="r">
              <a:defRPr sz="1100"/>
            </a:lvl1pPr>
          </a:lstStyle>
          <a:p>
            <a:fld id="{44DB964A-4107-439D-AC9D-5C183050823D}" type="slidenum">
              <a:rPr lang="pl-PL" smtClean="0">
                <a:latin typeface="Cambria" pitchFamily="18" charset="0"/>
              </a:rPr>
              <a:pPr/>
              <a:t>‹#›</a:t>
            </a:fld>
            <a:endParaRPr lang="pl-PL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7927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3" y="4"/>
            <a:ext cx="2972004" cy="495793"/>
          </a:xfrm>
          <a:prstGeom prst="rect">
            <a:avLst/>
          </a:prstGeom>
        </p:spPr>
        <p:txBody>
          <a:bodyPr vert="horz" lIns="88263" tIns="44131" rIns="88263" bIns="44131" rtlCol="0"/>
          <a:lstStyle>
            <a:lvl1pPr algn="l">
              <a:defRPr sz="1100">
                <a:latin typeface="Cambria" pitchFamily="18" charset="0"/>
              </a:defRPr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464" y="4"/>
            <a:ext cx="2972004" cy="495793"/>
          </a:xfrm>
          <a:prstGeom prst="rect">
            <a:avLst/>
          </a:prstGeom>
        </p:spPr>
        <p:txBody>
          <a:bodyPr vert="horz" lIns="88263" tIns="44131" rIns="88263" bIns="44131" rtlCol="0"/>
          <a:lstStyle>
            <a:lvl1pPr algn="r">
              <a:defRPr sz="1100">
                <a:latin typeface="Cambria" pitchFamily="18" charset="0"/>
              </a:defRPr>
            </a:lvl1pPr>
          </a:lstStyle>
          <a:p>
            <a:fld id="{FD911B82-E041-48ED-8C3A-170CCFBA280B}" type="datetimeFigureOut">
              <a:rPr lang="pl-PL" smtClean="0"/>
              <a:pPr/>
              <a:t>18.04.2019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0650" y="744538"/>
            <a:ext cx="661670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263" tIns="44131" rIns="88263" bIns="44131" rtlCol="0" anchor="ctr"/>
          <a:lstStyle/>
          <a:p>
            <a:endParaRPr lang="pl-PL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497" y="4714655"/>
            <a:ext cx="5487013" cy="4466756"/>
          </a:xfrm>
          <a:prstGeom prst="rect">
            <a:avLst/>
          </a:prstGeom>
        </p:spPr>
        <p:txBody>
          <a:bodyPr vert="horz" lIns="88263" tIns="44131" rIns="88263" bIns="44131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3" y="9429309"/>
            <a:ext cx="2972004" cy="495793"/>
          </a:xfrm>
          <a:prstGeom prst="rect">
            <a:avLst/>
          </a:prstGeom>
        </p:spPr>
        <p:txBody>
          <a:bodyPr vert="horz" lIns="88263" tIns="44131" rIns="88263" bIns="44131" rtlCol="0" anchor="b"/>
          <a:lstStyle>
            <a:lvl1pPr algn="l">
              <a:defRPr sz="1100">
                <a:latin typeface="Cambria" pitchFamily="18" charset="0"/>
              </a:defRPr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464" y="9429309"/>
            <a:ext cx="2972004" cy="495793"/>
          </a:xfrm>
          <a:prstGeom prst="rect">
            <a:avLst/>
          </a:prstGeom>
        </p:spPr>
        <p:txBody>
          <a:bodyPr vert="horz" lIns="88263" tIns="44131" rIns="88263" bIns="44131" rtlCol="0" anchor="b"/>
          <a:lstStyle>
            <a:lvl1pPr algn="r">
              <a:defRPr sz="1100">
                <a:latin typeface="Cambria" pitchFamily="18" charset="0"/>
              </a:defRPr>
            </a:lvl1pPr>
          </a:lstStyle>
          <a:p>
            <a:fld id="{037A99AF-729B-4B0D-8FCF-61A83B709EAB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300099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Cambria" pitchFamily="18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ambria" pitchFamily="18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ambria" pitchFamily="18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ambria" pitchFamily="18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ambria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120650" y="744538"/>
            <a:ext cx="6616700" cy="37211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882626">
              <a:defRPr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A99AF-729B-4B0D-8FCF-61A83B709EAB}" type="slidenum">
              <a:rPr lang="pl-PL" smtClean="0"/>
              <a:pPr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078196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A99AF-729B-4B0D-8FCF-61A83B709EAB}" type="slidenum">
              <a:rPr lang="pl-PL" smtClean="0"/>
              <a:pPr/>
              <a:t>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52671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A99AF-729B-4B0D-8FCF-61A83B709EAB}" type="slidenum">
              <a:rPr lang="pl-PL" smtClean="0"/>
              <a:pPr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18796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ona tytułow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tekstu 6"/>
          <p:cNvSpPr>
            <a:spLocks noGrp="1"/>
          </p:cNvSpPr>
          <p:nvPr>
            <p:ph type="body" sz="quarter" idx="10" hasCustomPrompt="1"/>
          </p:nvPr>
        </p:nvSpPr>
        <p:spPr>
          <a:xfrm>
            <a:off x="-10711" y="3861048"/>
            <a:ext cx="12192000" cy="100811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aseline="0">
                <a:solidFill>
                  <a:srgbClr val="312E92"/>
                </a:solidFill>
                <a:latin typeface="Diavlo Light" panose="02000000000000000000" pitchFamily="50" charset="-18"/>
                <a:cs typeface="Arial" panose="020B0604020202020204" pitchFamily="34" charset="0"/>
              </a:defRPr>
            </a:lvl1pPr>
          </a:lstStyle>
          <a:p>
            <a:pPr lvl="0"/>
            <a:r>
              <a:rPr lang="pl-PL" dirty="0"/>
              <a:t>Tytuł prezentacji Tytuł prezentacji </a:t>
            </a:r>
          </a:p>
          <a:p>
            <a:pPr lvl="0"/>
            <a:r>
              <a:rPr lang="pl-PL" dirty="0"/>
              <a:t>Tytuł prezentacji</a:t>
            </a:r>
          </a:p>
        </p:txBody>
      </p:sp>
      <p:sp>
        <p:nvSpPr>
          <p:cNvPr id="4" name="Symbol zastępczy tekstu 6"/>
          <p:cNvSpPr>
            <a:spLocks noGrp="1"/>
          </p:cNvSpPr>
          <p:nvPr>
            <p:ph type="body" sz="quarter" idx="11" hasCustomPrompt="1"/>
          </p:nvPr>
        </p:nvSpPr>
        <p:spPr>
          <a:xfrm>
            <a:off x="-10711" y="5517232"/>
            <a:ext cx="12192000" cy="100811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aseline="0">
                <a:solidFill>
                  <a:srgbClr val="312E92"/>
                </a:solidFill>
                <a:latin typeface="Myriad Pro" panose="020B0503030403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l-PL" dirty="0"/>
              <a:t>Gdańsk, 00 miesiąc 2015</a:t>
            </a:r>
          </a:p>
          <a:p>
            <a:pPr lvl="0"/>
            <a:r>
              <a:rPr lang="pl-PL" dirty="0"/>
              <a:t>Imię Nazwisko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ona tytuł rozdział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tekstu 6" descr="Tytuł rozdziału w jednym wierszu&#10;tytuł rozdziały w dwóch&#10;lub trzech wierszach&#10;"/>
          <p:cNvSpPr>
            <a:spLocks noGrp="1"/>
          </p:cNvSpPr>
          <p:nvPr>
            <p:ph type="body" sz="quarter" idx="10" hasCustomPrompt="1"/>
          </p:nvPr>
        </p:nvSpPr>
        <p:spPr>
          <a:xfrm>
            <a:off x="1295468" y="3140968"/>
            <a:ext cx="9889099" cy="1728192"/>
          </a:xfrm>
          <a:prstGeom prst="rect">
            <a:avLst/>
          </a:prstGeom>
        </p:spPr>
        <p:txBody>
          <a:bodyPr lIns="0" rIns="0"/>
          <a:lstStyle>
            <a:lvl1pPr marL="0" indent="0" algn="l">
              <a:spcBef>
                <a:spcPts val="0"/>
              </a:spcBef>
              <a:buNone/>
              <a:defRPr sz="2400" b="0" baseline="0">
                <a:solidFill>
                  <a:srgbClr val="312E92"/>
                </a:solidFill>
                <a:effectLst/>
                <a:latin typeface="Diavlo Light" panose="02000000000000000000" pitchFamily="50" charset="-18"/>
                <a:cs typeface="Arial" panose="020B0604020202020204" pitchFamily="34" charset="0"/>
              </a:defRPr>
            </a:lvl1pPr>
          </a:lstStyle>
          <a:p>
            <a:pPr lvl="0"/>
            <a:r>
              <a:rPr lang="pl-PL" dirty="0"/>
              <a:t>Tytuł rozdziału prezentacji w jednej linijce</a:t>
            </a:r>
          </a:p>
          <a:p>
            <a:pPr lvl="0"/>
            <a:r>
              <a:rPr lang="pl-PL" dirty="0"/>
              <a:t>lub w dwóch liniach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ona tekstowa, wypunktowan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quarter" idx="10" hasCustomPrompt="1"/>
          </p:nvPr>
        </p:nvSpPr>
        <p:spPr>
          <a:xfrm>
            <a:off x="3841305" y="332656"/>
            <a:ext cx="7296811" cy="72008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2100" b="1">
                <a:solidFill>
                  <a:schemeClr val="bg1"/>
                </a:solidFill>
                <a:latin typeface="Cambria" pitchFamily="18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Clik to add title, udac </a:t>
            </a:r>
          </a:p>
          <a:p>
            <a:pPr lvl="0"/>
            <a:r>
              <a:rPr lang="it-IT" dirty="0"/>
              <a:t>ortela deri constrae nosta</a:t>
            </a:r>
            <a:r>
              <a:rPr lang="pl-PL" dirty="0"/>
              <a:t> </a:t>
            </a:r>
          </a:p>
        </p:txBody>
      </p:sp>
      <p:sp>
        <p:nvSpPr>
          <p:cNvPr id="6" name="Symbol zastępczy tekstu 5"/>
          <p:cNvSpPr>
            <a:spLocks noGrp="1"/>
          </p:cNvSpPr>
          <p:nvPr>
            <p:ph type="body" sz="quarter" idx="11" hasCustomPrompt="1"/>
          </p:nvPr>
        </p:nvSpPr>
        <p:spPr>
          <a:xfrm>
            <a:off x="1199457" y="2492896"/>
            <a:ext cx="9985111" cy="3384550"/>
          </a:xfrm>
          <a:prstGeom prst="rect">
            <a:avLst/>
          </a:prstGeom>
        </p:spPr>
        <p:txBody>
          <a:bodyPr/>
          <a:lstStyle>
            <a:lvl1pPr marL="171450" indent="-171450">
              <a:spcBef>
                <a:spcPts val="1200"/>
              </a:spcBef>
              <a:buClr>
                <a:srgbClr val="FF0000"/>
              </a:buClr>
              <a:buSzPct val="150000"/>
              <a:buFont typeface="Arial" panose="020B0604020202020204" pitchFamily="34" charset="0"/>
              <a:buChar char="■"/>
              <a:defRPr sz="1200">
                <a:solidFill>
                  <a:srgbClr val="312E92"/>
                </a:solidFill>
                <a:latin typeface="Myriad Pro" panose="020B0503030403020204" pitchFamily="34" charset="0"/>
                <a:cs typeface="Arial" panose="020B0604020202020204" pitchFamily="34" charset="0"/>
              </a:defRPr>
            </a:lvl1pPr>
            <a:lvl2pPr marL="360000" indent="-171450">
              <a:buClr>
                <a:srgbClr val="FF0000"/>
              </a:buClr>
              <a:buSzPct val="125000"/>
              <a:buFont typeface="Arial" panose="020B0604020202020204" pitchFamily="34" charset="0"/>
              <a:buChar char="■"/>
              <a:defRPr sz="1200">
                <a:solidFill>
                  <a:srgbClr val="312E92"/>
                </a:solidFill>
                <a:latin typeface="Myriad Pro" panose="020B0503030403020204" pitchFamily="34" charset="0"/>
                <a:cs typeface="Arial" panose="020B0604020202020204" pitchFamily="34" charset="0"/>
              </a:defRPr>
            </a:lvl2pPr>
            <a:lvl3pPr marL="540000" indent="-171450">
              <a:buClr>
                <a:srgbClr val="FF0000"/>
              </a:buClr>
              <a:buFont typeface="Arial" panose="020B0604020202020204" pitchFamily="34" charset="0"/>
              <a:buChar char="■"/>
              <a:defRPr sz="1200">
                <a:solidFill>
                  <a:srgbClr val="312E92"/>
                </a:solidFill>
                <a:latin typeface="Myriad Pro" panose="020B0503030403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pl-PL" dirty="0"/>
              <a:t> Pierwszy poziom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9" name="Symbol zastępczy tekstu 7"/>
          <p:cNvSpPr>
            <a:spLocks noGrp="1"/>
          </p:cNvSpPr>
          <p:nvPr>
            <p:ph type="body" sz="quarter" idx="12" hasCustomPrompt="1"/>
          </p:nvPr>
        </p:nvSpPr>
        <p:spPr>
          <a:xfrm>
            <a:off x="1199457" y="1772816"/>
            <a:ext cx="9985111" cy="5760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="1">
                <a:solidFill>
                  <a:srgbClr val="312E92"/>
                </a:solidFill>
                <a:latin typeface="Diavlo Light" panose="02000000000000000000" pitchFamily="50" charset="-18"/>
                <a:cs typeface="Arial" panose="020B0604020202020204" pitchFamily="34" charset="0"/>
              </a:defRPr>
            </a:lvl1pPr>
          </a:lstStyle>
          <a:p>
            <a:pPr lvl="0"/>
            <a:r>
              <a:rPr lang="pl-PL" dirty="0"/>
              <a:t>Tytuł tekstu</a:t>
            </a:r>
          </a:p>
        </p:txBody>
      </p:sp>
    </p:spTree>
    <p:extLst>
      <p:ext uri="{BB962C8B-B14F-4D97-AF65-F5344CB8AC3E}">
        <p14:creationId xmlns:p14="http://schemas.microsoft.com/office/powerpoint/2010/main" val="3274577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onakońcow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 userDrawn="1"/>
        </p:nvSpPr>
        <p:spPr>
          <a:xfrm>
            <a:off x="4841273" y="5517232"/>
            <a:ext cx="265277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2100" dirty="0">
                <a:solidFill>
                  <a:srgbClr val="312E92"/>
                </a:solidFill>
                <a:latin typeface="Cambria" pitchFamily="18" charset="0"/>
              </a:rPr>
              <a:t>Dziękujemy za uwagę</a:t>
            </a:r>
          </a:p>
        </p:txBody>
      </p:sp>
    </p:spTree>
    <p:extLst>
      <p:ext uri="{BB962C8B-B14F-4D97-AF65-F5344CB8AC3E}">
        <p14:creationId xmlns:p14="http://schemas.microsoft.com/office/powerpoint/2010/main" val="710144959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0"/>
          </p:nvPr>
        </p:nvSpPr>
        <p:spPr>
          <a:xfrm>
            <a:off x="623392" y="2492896"/>
            <a:ext cx="10873208" cy="1080120"/>
          </a:xfrm>
        </p:spPr>
        <p:txBody>
          <a:bodyPr/>
          <a:lstStyle/>
          <a:p>
            <a:r>
              <a:rPr lang="pl-PL" sz="3200" b="1" dirty="0" smtClean="0">
                <a:solidFill>
                  <a:srgbClr val="3F378A"/>
                </a:solidFill>
                <a:latin typeface="Garamond" panose="02020404030301010803" pitchFamily="18" charset="0"/>
              </a:rPr>
              <a:t>REFORMA OŚWIATY A SAMORZĄDY POMORZA</a:t>
            </a:r>
          </a:p>
          <a:p>
            <a:r>
              <a:rPr lang="pl-PL" sz="3200" b="1" dirty="0" smtClean="0">
                <a:solidFill>
                  <a:srgbClr val="3F378A"/>
                </a:solidFill>
                <a:latin typeface="Garamond" panose="02020404030301010803" pitchFamily="18" charset="0"/>
              </a:rPr>
              <a:t>-</a:t>
            </a:r>
            <a:r>
              <a:rPr lang="pl-PL" sz="3200" b="1" dirty="0">
                <a:solidFill>
                  <a:srgbClr val="3F378A"/>
                </a:solidFill>
                <a:latin typeface="Garamond" panose="02020404030301010803" pitchFamily="18" charset="0"/>
              </a:rPr>
              <a:t> PODSUMOWANIE ANKIETY </a:t>
            </a:r>
            <a:endParaRPr lang="pl-PL" sz="3200" b="1" dirty="0" smtClean="0">
              <a:solidFill>
                <a:srgbClr val="3F378A"/>
              </a:solidFill>
              <a:latin typeface="Garamond" panose="02020404030301010803" pitchFamily="18" charset="0"/>
            </a:endParaRP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76397973-3F3E-45E6-9652-AB7A418A140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416" y="635695"/>
            <a:ext cx="3675709" cy="1020569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3C33D101-749B-448F-A55C-C653760D5E7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0390" y="555014"/>
            <a:ext cx="3212194" cy="1069752"/>
          </a:xfrm>
          <a:prstGeom prst="rect">
            <a:avLst/>
          </a:prstGeom>
        </p:spPr>
      </p:pic>
      <p:cxnSp>
        <p:nvCxnSpPr>
          <p:cNvPr id="5" name="Łącznik prosty 4">
            <a:extLst>
              <a:ext uri="{FF2B5EF4-FFF2-40B4-BE49-F238E27FC236}">
                <a16:creationId xmlns:a16="http://schemas.microsoft.com/office/drawing/2014/main" id="{60B6E8B0-D5DE-41E2-8FED-1C34BCCD5CE8}"/>
              </a:ext>
            </a:extLst>
          </p:cNvPr>
          <p:cNvCxnSpPr>
            <a:cxnSpLocks/>
          </p:cNvCxnSpPr>
          <p:nvPr/>
        </p:nvCxnSpPr>
        <p:spPr>
          <a:xfrm>
            <a:off x="839416" y="2492896"/>
            <a:ext cx="10441160" cy="0"/>
          </a:xfrm>
          <a:prstGeom prst="line">
            <a:avLst/>
          </a:prstGeom>
          <a:ln w="1905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9" name="Łącznik prosty 8">
            <a:extLst>
              <a:ext uri="{FF2B5EF4-FFF2-40B4-BE49-F238E27FC236}">
                <a16:creationId xmlns:a16="http://schemas.microsoft.com/office/drawing/2014/main" id="{9B72EFC0-ADF3-4FBF-AA81-539B42F13085}"/>
              </a:ext>
            </a:extLst>
          </p:cNvPr>
          <p:cNvCxnSpPr>
            <a:cxnSpLocks/>
          </p:cNvCxnSpPr>
          <p:nvPr/>
        </p:nvCxnSpPr>
        <p:spPr>
          <a:xfrm>
            <a:off x="839416" y="4725144"/>
            <a:ext cx="10441160" cy="0"/>
          </a:xfrm>
          <a:prstGeom prst="line">
            <a:avLst/>
          </a:prstGeom>
          <a:ln w="1905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4" name="pole tekstowe 3"/>
          <p:cNvSpPr txBox="1"/>
          <p:nvPr/>
        </p:nvSpPr>
        <p:spPr>
          <a:xfrm>
            <a:off x="6384032" y="5318969"/>
            <a:ext cx="56935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b="1" dirty="0" smtClean="0">
                <a:solidFill>
                  <a:srgbClr val="312781"/>
                </a:solidFill>
                <a:latin typeface="Garamond" panose="02020404030301010803" pitchFamily="18" charset="0"/>
              </a:rPr>
              <a:t>Adam Krawiec</a:t>
            </a:r>
          </a:p>
          <a:p>
            <a:r>
              <a:rPr lang="pl-PL" sz="2400" b="1" dirty="0" smtClean="0">
                <a:solidFill>
                  <a:srgbClr val="312781"/>
                </a:solidFill>
                <a:latin typeface="Garamond" panose="02020404030301010803" pitchFamily="18" charset="0"/>
              </a:rPr>
              <a:t>Dyrektor Departamentu Edukacji i Sportu</a:t>
            </a:r>
            <a:endParaRPr lang="pl-PL" sz="2400" b="1" dirty="0">
              <a:solidFill>
                <a:srgbClr val="312781"/>
              </a:solidFill>
              <a:latin typeface="Garamond" panose="02020404030301010803" pitchFamily="18" charset="0"/>
            </a:endParaRPr>
          </a:p>
        </p:txBody>
      </p:sp>
      <p:sp>
        <p:nvSpPr>
          <p:cNvPr id="12" name="Symbol zastępczy tekstu 1"/>
          <p:cNvSpPr>
            <a:spLocks noGrp="1"/>
          </p:cNvSpPr>
          <p:nvPr>
            <p:ph type="body" sz="quarter" idx="10"/>
          </p:nvPr>
        </p:nvSpPr>
        <p:spPr>
          <a:xfrm>
            <a:off x="1523492" y="3573016"/>
            <a:ext cx="9073008" cy="640266"/>
          </a:xfrm>
        </p:spPr>
        <p:txBody>
          <a:bodyPr/>
          <a:lstStyle/>
          <a:p>
            <a:r>
              <a:rPr lang="pl-PL" sz="3200" dirty="0">
                <a:solidFill>
                  <a:srgbClr val="E31E24"/>
                </a:solidFill>
                <a:latin typeface="+mn-lt"/>
              </a:rPr>
              <a:t>    </a:t>
            </a:r>
            <a:r>
              <a:rPr lang="pl-PL" sz="2000" dirty="0" smtClean="0">
                <a:solidFill>
                  <a:srgbClr val="C00000"/>
                </a:solidFill>
                <a:latin typeface="Garamond" panose="02020404030301010803" pitchFamily="18" charset="0"/>
              </a:rPr>
              <a:t>POMORSKA RADA OŚWIATOWA</a:t>
            </a:r>
          </a:p>
          <a:p>
            <a:r>
              <a:rPr lang="pl-PL" sz="2000" dirty="0" smtClean="0">
                <a:solidFill>
                  <a:srgbClr val="C00000"/>
                </a:solidFill>
                <a:latin typeface="Garamond" panose="02020404030301010803" pitchFamily="18" charset="0"/>
              </a:rPr>
              <a:t>GDAŃSK, 18.04.2019</a:t>
            </a:r>
            <a:endParaRPr lang="pl-PL" sz="2000" dirty="0">
              <a:solidFill>
                <a:srgbClr val="C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67374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l-PL" dirty="0" smtClean="0"/>
              <a:t>Koszty wdrożenia reformy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quarter" idx="11"/>
          </p:nvPr>
        </p:nvSpPr>
        <p:spPr>
          <a:xfrm>
            <a:off x="1487489" y="1205135"/>
            <a:ext cx="9433048" cy="3993009"/>
          </a:xfrm>
        </p:spPr>
        <p:txBody>
          <a:bodyPr/>
          <a:lstStyle/>
          <a:p>
            <a:pPr marL="0" indent="0" algn="just">
              <a:buNone/>
            </a:pPr>
            <a:r>
              <a:rPr lang="pl-PL" sz="2400" u="sng" dirty="0">
                <a:solidFill>
                  <a:srgbClr val="312781"/>
                </a:solidFill>
                <a:latin typeface="Garamond" panose="02020404030301010803" pitchFamily="18" charset="0"/>
              </a:rPr>
              <a:t>Koszty wdrożenia reformy</a:t>
            </a:r>
            <a:r>
              <a:rPr lang="pl-PL" sz="2400" dirty="0">
                <a:solidFill>
                  <a:srgbClr val="312781"/>
                </a:solidFill>
                <a:latin typeface="Garamond" panose="02020404030301010803" pitchFamily="18" charset="0"/>
              </a:rPr>
              <a:t> w latach 2017-2019 oszacowano na </a:t>
            </a:r>
            <a:r>
              <a:rPr lang="pl-PL" sz="2400" b="1" dirty="0">
                <a:solidFill>
                  <a:srgbClr val="312781"/>
                </a:solidFill>
                <a:latin typeface="Garamond" panose="02020404030301010803" pitchFamily="18" charset="0"/>
              </a:rPr>
              <a:t>192,67 mln </a:t>
            </a:r>
            <a:r>
              <a:rPr lang="pl-PL" sz="2400" b="1" dirty="0" smtClean="0">
                <a:solidFill>
                  <a:srgbClr val="312781"/>
                </a:solidFill>
                <a:latin typeface="Garamond" panose="02020404030301010803" pitchFamily="18" charset="0"/>
              </a:rPr>
              <a:t>zł </a:t>
            </a:r>
          </a:p>
          <a:p>
            <a:pPr marL="0" indent="0" algn="just">
              <a:buNone/>
            </a:pPr>
            <a:endParaRPr lang="pl-PL" sz="2400" b="1" dirty="0" smtClean="0">
              <a:solidFill>
                <a:srgbClr val="312781"/>
              </a:solidFill>
              <a:latin typeface="Garamond" panose="02020404030301010803" pitchFamily="18" charset="0"/>
            </a:endParaRPr>
          </a:p>
          <a:p>
            <a:pPr lvl="1" algn="just">
              <a:lnSpc>
                <a:spcPct val="150000"/>
              </a:lnSpc>
              <a:buClr>
                <a:srgbClr val="393185"/>
              </a:buClr>
            </a:pPr>
            <a:r>
              <a:rPr lang="pl-PL" sz="2400" b="1" dirty="0" smtClean="0">
                <a:solidFill>
                  <a:srgbClr val="312781"/>
                </a:solidFill>
                <a:latin typeface="Garamond" panose="02020404030301010803" pitchFamily="18" charset="0"/>
              </a:rPr>
              <a:t>Odpowiedzi udzieliło 109 samorządów - </a:t>
            </a:r>
            <a:r>
              <a:rPr lang="pl-PL" sz="2400" dirty="0">
                <a:solidFill>
                  <a:srgbClr val="312781"/>
                </a:solidFill>
                <a:latin typeface="Garamond" panose="02020404030301010803" pitchFamily="18" charset="0"/>
              </a:rPr>
              <a:t>64 gmin wiejskich, 14 gmin miejsko-wiejskich, 17 gmin miejskich, w tym 4 miasta na prawach powiatu </a:t>
            </a:r>
            <a:r>
              <a:rPr lang="pl-PL" sz="2400" dirty="0" smtClean="0">
                <a:solidFill>
                  <a:srgbClr val="312781"/>
                </a:solidFill>
                <a:latin typeface="Garamond" panose="02020404030301010803" pitchFamily="18" charset="0"/>
              </a:rPr>
              <a:t/>
            </a:r>
            <a:br>
              <a:rPr lang="pl-PL" sz="2400" dirty="0" smtClean="0">
                <a:solidFill>
                  <a:srgbClr val="312781"/>
                </a:solidFill>
                <a:latin typeface="Garamond" panose="02020404030301010803" pitchFamily="18" charset="0"/>
              </a:rPr>
            </a:br>
            <a:r>
              <a:rPr lang="pl-PL" sz="2400" dirty="0" smtClean="0">
                <a:solidFill>
                  <a:srgbClr val="312781"/>
                </a:solidFill>
                <a:latin typeface="Garamond" panose="02020404030301010803" pitchFamily="18" charset="0"/>
              </a:rPr>
              <a:t>oraz </a:t>
            </a:r>
            <a:r>
              <a:rPr lang="pl-PL" sz="2400" dirty="0">
                <a:solidFill>
                  <a:srgbClr val="312781"/>
                </a:solidFill>
                <a:latin typeface="Garamond" panose="02020404030301010803" pitchFamily="18" charset="0"/>
              </a:rPr>
              <a:t>14 </a:t>
            </a:r>
            <a:r>
              <a:rPr lang="pl-PL" sz="2400" dirty="0" smtClean="0">
                <a:solidFill>
                  <a:srgbClr val="312781"/>
                </a:solidFill>
                <a:latin typeface="Garamond" panose="02020404030301010803" pitchFamily="18" charset="0"/>
              </a:rPr>
              <a:t>powiatów</a:t>
            </a:r>
          </a:p>
          <a:p>
            <a:pPr lvl="1" algn="just">
              <a:lnSpc>
                <a:spcPct val="150000"/>
              </a:lnSpc>
              <a:buClr>
                <a:srgbClr val="312781"/>
              </a:buClr>
            </a:pPr>
            <a:r>
              <a:rPr lang="pl-PL" sz="2400" dirty="0" smtClean="0">
                <a:solidFill>
                  <a:srgbClr val="312781"/>
                </a:solidFill>
                <a:latin typeface="Garamond" panose="02020404030301010803" pitchFamily="18" charset="0"/>
              </a:rPr>
              <a:t>97 samorządów poniosło wydatki związane z reformą</a:t>
            </a:r>
            <a:endParaRPr lang="pl-PL" sz="2400" dirty="0">
              <a:solidFill>
                <a:srgbClr val="312781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Symbol zastępczy tekstu 1"/>
          <p:cNvSpPr txBox="1">
            <a:spLocks/>
          </p:cNvSpPr>
          <p:nvPr/>
        </p:nvSpPr>
        <p:spPr>
          <a:xfrm>
            <a:off x="1487488" y="227501"/>
            <a:ext cx="10585176" cy="64026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itchFamily="34" charset="0"/>
              <a:buNone/>
              <a:defRPr sz="2100" b="1" kern="1200">
                <a:solidFill>
                  <a:schemeClr val="bg1"/>
                </a:solidFill>
                <a:latin typeface="Cambria" pitchFamily="18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pl-PL" sz="28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6" name="Symbol zastępczy tekstu 1"/>
          <p:cNvSpPr txBox="1">
            <a:spLocks/>
          </p:cNvSpPr>
          <p:nvPr/>
        </p:nvSpPr>
        <p:spPr>
          <a:xfrm>
            <a:off x="1639888" y="379901"/>
            <a:ext cx="9832711" cy="64026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itchFamily="34" charset="0"/>
              <a:buNone/>
              <a:defRPr sz="2100" b="1" kern="1200">
                <a:solidFill>
                  <a:schemeClr val="bg1"/>
                </a:solidFill>
                <a:latin typeface="Cambria" pitchFamily="18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pl-PL" sz="3200" dirty="0" smtClean="0">
                <a:solidFill>
                  <a:srgbClr val="E31E24"/>
                </a:solidFill>
                <a:latin typeface="+mn-lt"/>
              </a:rPr>
              <a:t>    </a:t>
            </a:r>
            <a:r>
              <a:rPr lang="pl-PL" sz="2800" dirty="0" smtClean="0">
                <a:solidFill>
                  <a:srgbClr val="C00000"/>
                </a:solidFill>
                <a:latin typeface="Garamond" panose="02020404030301010803" pitchFamily="18" charset="0"/>
              </a:rPr>
              <a:t>KOSZTY REFORMY OŚWIATY</a:t>
            </a:r>
            <a:endParaRPr lang="pl-PL" sz="2800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2050" name="Picture 2" descr="Znalezione obrazy dla zapytania pieniÄdz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13176"/>
            <a:ext cx="2520280" cy="1680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2818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0"/>
          </p:nvPr>
        </p:nvSpPr>
        <p:spPr>
          <a:xfrm>
            <a:off x="1487488" y="227501"/>
            <a:ext cx="10441160" cy="640266"/>
          </a:xfrm>
        </p:spPr>
        <p:txBody>
          <a:bodyPr/>
          <a:lstStyle/>
          <a:p>
            <a:pPr algn="r"/>
            <a:r>
              <a:rPr lang="pl-PL" sz="3200" dirty="0">
                <a:solidFill>
                  <a:srgbClr val="E31E24"/>
                </a:solidFill>
                <a:latin typeface="+mn-lt"/>
              </a:rPr>
              <a:t>    </a:t>
            </a:r>
            <a:r>
              <a:rPr lang="pl-PL" sz="2800" dirty="0" smtClean="0">
                <a:solidFill>
                  <a:srgbClr val="C00000"/>
                </a:solidFill>
                <a:latin typeface="Garamond" panose="02020404030301010803" pitchFamily="18" charset="0"/>
              </a:rPr>
              <a:t>GŁÓWNE PROBLEMY ZWIĄZANE Z REFORMĄ OŚWIATY</a:t>
            </a:r>
            <a:endParaRPr lang="pl-PL" sz="28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2711624" y="867767"/>
            <a:ext cx="9073007" cy="544155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50000"/>
              </a:lnSpc>
            </a:pPr>
            <a:r>
              <a:rPr lang="pl-PL" sz="2000" dirty="0" smtClean="0">
                <a:solidFill>
                  <a:srgbClr val="312781"/>
                </a:solidFill>
                <a:latin typeface="Garamond" panose="02020404030301010803" pitchFamily="18" charset="0"/>
              </a:rPr>
              <a:t>zbyt duże </a:t>
            </a:r>
            <a:r>
              <a:rPr lang="pl-PL" sz="2000" dirty="0">
                <a:solidFill>
                  <a:srgbClr val="312781"/>
                </a:solidFill>
                <a:latin typeface="Garamond" panose="02020404030301010803" pitchFamily="18" charset="0"/>
              </a:rPr>
              <a:t>tempo </a:t>
            </a:r>
            <a:r>
              <a:rPr lang="pl-PL" sz="2000" dirty="0" smtClean="0">
                <a:solidFill>
                  <a:srgbClr val="312781"/>
                </a:solidFill>
                <a:latin typeface="Garamond" panose="02020404030301010803" pitchFamily="18" charset="0"/>
              </a:rPr>
              <a:t>wprowadzanych </a:t>
            </a:r>
            <a:r>
              <a:rPr lang="pl-PL" sz="2000" dirty="0">
                <a:solidFill>
                  <a:srgbClr val="312781"/>
                </a:solidFill>
                <a:latin typeface="Garamond" panose="02020404030301010803" pitchFamily="18" charset="0"/>
              </a:rPr>
              <a:t>zmian</a:t>
            </a:r>
          </a:p>
          <a:p>
            <a:pPr lvl="0">
              <a:lnSpc>
                <a:spcPct val="150000"/>
              </a:lnSpc>
            </a:pPr>
            <a:r>
              <a:rPr lang="pl-PL" sz="2000" dirty="0">
                <a:solidFill>
                  <a:srgbClr val="312781"/>
                </a:solidFill>
                <a:latin typeface="Garamond" panose="02020404030301010803" pitchFamily="18" charset="0"/>
              </a:rPr>
              <a:t>niespójność przepisów prawnych, częste ich zmiany z bardzo krótkim okresem na ich wprowadzenie, brak jasnej interpretacji nowych </a:t>
            </a:r>
            <a:r>
              <a:rPr lang="pl-PL" sz="2000" dirty="0" smtClean="0">
                <a:solidFill>
                  <a:srgbClr val="312781"/>
                </a:solidFill>
                <a:latin typeface="Garamond" panose="02020404030301010803" pitchFamily="18" charset="0"/>
              </a:rPr>
              <a:t>przepisów</a:t>
            </a:r>
            <a:endParaRPr lang="pl-PL" sz="2000" dirty="0">
              <a:solidFill>
                <a:srgbClr val="312781"/>
              </a:solidFill>
              <a:latin typeface="Garamond" panose="02020404030301010803" pitchFamily="18" charset="0"/>
            </a:endParaRPr>
          </a:p>
          <a:p>
            <a:pPr lvl="0">
              <a:lnSpc>
                <a:spcPct val="150000"/>
              </a:lnSpc>
            </a:pPr>
            <a:r>
              <a:rPr lang="pl-PL" sz="2000" dirty="0">
                <a:solidFill>
                  <a:srgbClr val="312781"/>
                </a:solidFill>
                <a:latin typeface="Garamond" panose="02020404030301010803" pitchFamily="18" charset="0"/>
              </a:rPr>
              <a:t>konieczność dostosowania infrastruktury i wyposażenia szkół </a:t>
            </a:r>
            <a:endParaRPr lang="pl-PL" sz="2000" dirty="0" smtClean="0">
              <a:solidFill>
                <a:srgbClr val="312781"/>
              </a:solidFill>
              <a:latin typeface="Garamond" panose="02020404030301010803" pitchFamily="18" charset="0"/>
            </a:endParaRPr>
          </a:p>
          <a:p>
            <a:pPr>
              <a:lnSpc>
                <a:spcPct val="150000"/>
              </a:lnSpc>
            </a:pPr>
            <a:r>
              <a:rPr lang="pl-PL" sz="2000" dirty="0">
                <a:solidFill>
                  <a:srgbClr val="312781"/>
                </a:solidFill>
                <a:latin typeface="Garamond" panose="02020404030301010803" pitchFamily="18" charset="0"/>
              </a:rPr>
              <a:t>konieczność odstąpienia od planowanych inwestycji, w tym w dziedzinie edukacji z powodu braku środków finansowych</a:t>
            </a:r>
          </a:p>
          <a:p>
            <a:pPr lvl="0">
              <a:lnSpc>
                <a:spcPct val="150000"/>
              </a:lnSpc>
            </a:pPr>
            <a:r>
              <a:rPr lang="pl-PL" sz="2000" dirty="0" smtClean="0">
                <a:solidFill>
                  <a:srgbClr val="312781"/>
                </a:solidFill>
                <a:latin typeface="Garamond" panose="02020404030301010803" pitchFamily="18" charset="0"/>
              </a:rPr>
              <a:t>niewystarczająca </a:t>
            </a:r>
            <a:r>
              <a:rPr lang="pl-PL" sz="2000" dirty="0">
                <a:solidFill>
                  <a:srgbClr val="312781"/>
                </a:solidFill>
                <a:latin typeface="Garamond" panose="02020404030301010803" pitchFamily="18" charset="0"/>
              </a:rPr>
              <a:t>subwencja oświatowa</a:t>
            </a:r>
          </a:p>
          <a:p>
            <a:pPr lvl="0">
              <a:lnSpc>
                <a:spcPct val="150000"/>
              </a:lnSpc>
            </a:pPr>
            <a:r>
              <a:rPr lang="pl-PL" sz="2000" dirty="0" smtClean="0">
                <a:solidFill>
                  <a:srgbClr val="312781"/>
                </a:solidFill>
                <a:latin typeface="Garamond" panose="02020404030301010803" pitchFamily="18" charset="0"/>
              </a:rPr>
              <a:t>trudności z organizacją roku </a:t>
            </a:r>
            <a:r>
              <a:rPr lang="pl-PL" sz="2000" dirty="0">
                <a:solidFill>
                  <a:srgbClr val="312781"/>
                </a:solidFill>
                <a:latin typeface="Garamond" panose="02020404030301010803" pitchFamily="18" charset="0"/>
              </a:rPr>
              <a:t>szkolnego 2019/2020</a:t>
            </a:r>
          </a:p>
          <a:p>
            <a:pPr lvl="0">
              <a:lnSpc>
                <a:spcPct val="150000"/>
              </a:lnSpc>
            </a:pPr>
            <a:r>
              <a:rPr lang="pl-PL" sz="2000" dirty="0">
                <a:solidFill>
                  <a:srgbClr val="312781"/>
                </a:solidFill>
                <a:latin typeface="Garamond" panose="02020404030301010803" pitchFamily="18" charset="0"/>
              </a:rPr>
              <a:t>wprowadzenie </a:t>
            </a:r>
            <a:r>
              <a:rPr lang="pl-PL" sz="2000" dirty="0" smtClean="0">
                <a:solidFill>
                  <a:srgbClr val="312781"/>
                </a:solidFill>
                <a:latin typeface="Garamond" panose="02020404030301010803" pitchFamily="18" charset="0"/>
              </a:rPr>
              <a:t>dwuzmianowości w szkołach ponadpodstawowych</a:t>
            </a:r>
            <a:endParaRPr lang="pl-PL" sz="2000" dirty="0">
              <a:solidFill>
                <a:srgbClr val="312781"/>
              </a:solidFill>
              <a:latin typeface="Garamond" panose="02020404030301010803" pitchFamily="18" charset="0"/>
            </a:endParaRPr>
          </a:p>
          <a:p>
            <a:pPr lvl="0">
              <a:lnSpc>
                <a:spcPct val="150000"/>
              </a:lnSpc>
            </a:pPr>
            <a:r>
              <a:rPr lang="pl-PL" sz="2000" dirty="0">
                <a:solidFill>
                  <a:srgbClr val="312781"/>
                </a:solidFill>
                <a:latin typeface="Garamond" panose="02020404030301010803" pitchFamily="18" charset="0"/>
              </a:rPr>
              <a:t>redukcja etatów nauczycieli </a:t>
            </a:r>
            <a:r>
              <a:rPr lang="pl-PL" sz="2000" dirty="0" smtClean="0">
                <a:solidFill>
                  <a:srgbClr val="312781"/>
                </a:solidFill>
                <a:latin typeface="Garamond" panose="02020404030301010803" pitchFamily="18" charset="0"/>
              </a:rPr>
              <a:t>- duże </a:t>
            </a:r>
            <a:r>
              <a:rPr lang="pl-PL" sz="2000" dirty="0">
                <a:solidFill>
                  <a:srgbClr val="312781"/>
                </a:solidFill>
                <a:latin typeface="Garamond" panose="02020404030301010803" pitchFamily="18" charset="0"/>
              </a:rPr>
              <a:t>koszty związane z </a:t>
            </a:r>
            <a:r>
              <a:rPr lang="pl-PL" sz="2000" dirty="0" smtClean="0">
                <a:solidFill>
                  <a:srgbClr val="312781"/>
                </a:solidFill>
                <a:latin typeface="Garamond" panose="02020404030301010803" pitchFamily="18" charset="0"/>
              </a:rPr>
              <a:t>odprawami</a:t>
            </a:r>
            <a:endParaRPr lang="pl-PL" sz="2000" dirty="0">
              <a:solidFill>
                <a:srgbClr val="312781"/>
              </a:solidFill>
              <a:latin typeface="Garamond" panose="02020404030301010803" pitchFamily="18" charset="0"/>
            </a:endParaRPr>
          </a:p>
          <a:p>
            <a:pPr lvl="0">
              <a:lnSpc>
                <a:spcPct val="150000"/>
              </a:lnSpc>
            </a:pPr>
            <a:r>
              <a:rPr lang="pl-PL" sz="2000" dirty="0" smtClean="0">
                <a:solidFill>
                  <a:srgbClr val="312781"/>
                </a:solidFill>
                <a:latin typeface="Garamond" panose="02020404030301010803" pitchFamily="18" charset="0"/>
              </a:rPr>
              <a:t>łączenie etatów</a:t>
            </a:r>
            <a:endParaRPr lang="pl-PL" sz="2000" dirty="0">
              <a:solidFill>
                <a:srgbClr val="312781"/>
              </a:solidFill>
              <a:latin typeface="Garamond" panose="02020404030301010803" pitchFamily="18" charset="0"/>
            </a:endParaRPr>
          </a:p>
        </p:txBody>
      </p:sp>
      <p:pic>
        <p:nvPicPr>
          <p:cNvPr id="1026" name="Picture 2" descr="Znalezione obrazy dla zapytania PROBLE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344" y="3023130"/>
            <a:ext cx="2448272" cy="1838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5791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wal 2"/>
          <p:cNvSpPr/>
          <p:nvPr/>
        </p:nvSpPr>
        <p:spPr>
          <a:xfrm>
            <a:off x="407368" y="1832037"/>
            <a:ext cx="4169877" cy="113922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REDUKACJA ETATÓW</a:t>
            </a:r>
            <a:r>
              <a:rPr lang="pl-PL" b="1" dirty="0">
                <a:solidFill>
                  <a:srgbClr val="FF0000"/>
                </a:solidFill>
                <a:latin typeface="Garamond" panose="02020404030301010803" pitchFamily="18" charset="0"/>
              </a:rPr>
              <a:t> </a:t>
            </a:r>
            <a:r>
              <a:rPr lang="pl-PL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NAUCZYCIELSKICH</a:t>
            </a:r>
            <a:endParaRPr lang="pl-PL" b="1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17" name="Owal 16"/>
          <p:cNvSpPr/>
          <p:nvPr/>
        </p:nvSpPr>
        <p:spPr>
          <a:xfrm>
            <a:off x="6180835" y="1048730"/>
            <a:ext cx="4778538" cy="955641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 smtClean="0">
                <a:solidFill>
                  <a:srgbClr val="312781"/>
                </a:solidFill>
                <a:latin typeface="Garamond" panose="02020404030301010803" pitchFamily="18" charset="0"/>
              </a:rPr>
              <a:t>2016/2017, 2017/2018</a:t>
            </a:r>
            <a:br>
              <a:rPr lang="pl-PL" sz="2000" b="1" dirty="0" smtClean="0">
                <a:solidFill>
                  <a:srgbClr val="312781"/>
                </a:solidFill>
                <a:latin typeface="Garamond" panose="02020404030301010803" pitchFamily="18" charset="0"/>
              </a:rPr>
            </a:br>
            <a:r>
              <a:rPr lang="pl-PL" sz="20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296 etatów</a:t>
            </a:r>
            <a:endParaRPr lang="pl-PL" sz="2000" b="1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13" name="Symbol zastępczy tekstu 1">
            <a:extLst>
              <a:ext uri="{FF2B5EF4-FFF2-40B4-BE49-F238E27FC236}">
                <a16:creationId xmlns:a16="http://schemas.microsoft.com/office/drawing/2014/main" id="{FADDAF29-47D5-4B73-A5B8-0C6A09AFDDF1}"/>
              </a:ext>
            </a:extLst>
          </p:cNvPr>
          <p:cNvSpPr txBox="1">
            <a:spLocks/>
          </p:cNvSpPr>
          <p:nvPr/>
        </p:nvSpPr>
        <p:spPr>
          <a:xfrm>
            <a:off x="2351584" y="273763"/>
            <a:ext cx="9433048" cy="50405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itchFamily="34" charset="0"/>
              <a:buNone/>
              <a:defRPr sz="2100" b="1" kern="1200">
                <a:solidFill>
                  <a:schemeClr val="bg1"/>
                </a:solidFill>
                <a:latin typeface="Cambria" pitchFamily="18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2800" dirty="0" smtClean="0">
                <a:solidFill>
                  <a:srgbClr val="312781"/>
                </a:solidFill>
                <a:latin typeface="Garamond" panose="02020404030301010803" pitchFamily="18" charset="0"/>
                <a:ea typeface="Cambria" panose="02040503050406030204" pitchFamily="18" charset="0"/>
              </a:rPr>
              <a:t>ZATRUDNIENIE NAUCZYCIELI </a:t>
            </a:r>
            <a:endParaRPr lang="pl-PL" sz="2800" dirty="0">
              <a:solidFill>
                <a:srgbClr val="312781"/>
              </a:solidFill>
              <a:latin typeface="Garamond" panose="02020404030301010803" pitchFamily="18" charset="0"/>
              <a:ea typeface="Cambria" panose="02040503050406030204" pitchFamily="18" charset="0"/>
            </a:endParaRPr>
          </a:p>
        </p:txBody>
      </p:sp>
      <p:sp>
        <p:nvSpPr>
          <p:cNvPr id="2" name="Nawias klamrowy otwierający 1"/>
          <p:cNvSpPr/>
          <p:nvPr/>
        </p:nvSpPr>
        <p:spPr>
          <a:xfrm>
            <a:off x="4871864" y="1518316"/>
            <a:ext cx="1220400" cy="1766667"/>
          </a:xfrm>
          <a:prstGeom prst="leftBrace">
            <a:avLst>
              <a:gd name="adj1" fmla="val 43300"/>
              <a:gd name="adj2" fmla="val 5104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0" name="Owal 9"/>
          <p:cNvSpPr/>
          <p:nvPr/>
        </p:nvSpPr>
        <p:spPr>
          <a:xfrm>
            <a:off x="6180835" y="2807162"/>
            <a:ext cx="4778538" cy="955641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 smtClean="0">
                <a:solidFill>
                  <a:srgbClr val="312781"/>
                </a:solidFill>
                <a:latin typeface="Garamond" panose="02020404030301010803" pitchFamily="18" charset="0"/>
              </a:rPr>
              <a:t>2019-2020 </a:t>
            </a:r>
            <a:br>
              <a:rPr lang="pl-PL" sz="2000" b="1" dirty="0" smtClean="0">
                <a:solidFill>
                  <a:srgbClr val="312781"/>
                </a:solidFill>
                <a:latin typeface="Garamond" panose="02020404030301010803" pitchFamily="18" charset="0"/>
              </a:rPr>
            </a:br>
            <a:r>
              <a:rPr lang="pl-PL" sz="20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484 etaty</a:t>
            </a:r>
            <a:br>
              <a:rPr lang="pl-PL" sz="20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</a:br>
            <a:r>
              <a:rPr lang="pl-PL" sz="20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(planowane)</a:t>
            </a:r>
            <a:endParaRPr lang="pl-PL" sz="2000" b="1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11" name="Owal 10"/>
          <p:cNvSpPr/>
          <p:nvPr/>
        </p:nvSpPr>
        <p:spPr>
          <a:xfrm>
            <a:off x="6180835" y="4869160"/>
            <a:ext cx="4778538" cy="955641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 smtClean="0">
                <a:solidFill>
                  <a:srgbClr val="312781"/>
                </a:solidFill>
                <a:latin typeface="Garamond" panose="02020404030301010803" pitchFamily="18" charset="0"/>
              </a:rPr>
              <a:t/>
            </a:r>
            <a:br>
              <a:rPr lang="pl-PL" sz="2000" b="1" dirty="0" smtClean="0">
                <a:solidFill>
                  <a:srgbClr val="312781"/>
                </a:solidFill>
                <a:latin typeface="Garamond" panose="02020404030301010803" pitchFamily="18" charset="0"/>
              </a:rPr>
            </a:br>
            <a:r>
              <a:rPr lang="pl-PL" sz="2000" b="1" dirty="0" smtClean="0">
                <a:solidFill>
                  <a:srgbClr val="312781"/>
                </a:solidFill>
                <a:latin typeface="Garamond" panose="02020404030301010803" pitchFamily="18" charset="0"/>
              </a:rPr>
              <a:t>2019-2020</a:t>
            </a:r>
          </a:p>
          <a:p>
            <a:pPr algn="ctr"/>
            <a:r>
              <a:rPr lang="pl-PL" sz="20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683 nauczycieli</a:t>
            </a:r>
            <a:br>
              <a:rPr lang="pl-PL" sz="20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</a:br>
            <a:r>
              <a:rPr lang="pl-PL" sz="20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(planowane)</a:t>
            </a:r>
            <a:r>
              <a:rPr lang="pl-PL" sz="2000" b="1" dirty="0" smtClean="0">
                <a:solidFill>
                  <a:srgbClr val="312781"/>
                </a:solidFill>
                <a:latin typeface="Garamond" panose="02020404030301010803" pitchFamily="18" charset="0"/>
              </a:rPr>
              <a:t/>
            </a:r>
            <a:br>
              <a:rPr lang="pl-PL" sz="2000" b="1" dirty="0" smtClean="0">
                <a:solidFill>
                  <a:srgbClr val="312781"/>
                </a:solidFill>
                <a:latin typeface="Garamond" panose="02020404030301010803" pitchFamily="18" charset="0"/>
              </a:rPr>
            </a:br>
            <a:endParaRPr lang="pl-PL" sz="2000" b="1" dirty="0">
              <a:solidFill>
                <a:srgbClr val="312781"/>
              </a:solidFill>
              <a:latin typeface="Garamond" panose="02020404030301010803" pitchFamily="18" charset="0"/>
            </a:endParaRPr>
          </a:p>
        </p:txBody>
      </p:sp>
      <p:sp>
        <p:nvSpPr>
          <p:cNvPr id="12" name="Owal 11"/>
          <p:cNvSpPr/>
          <p:nvPr/>
        </p:nvSpPr>
        <p:spPr>
          <a:xfrm>
            <a:off x="407367" y="4777368"/>
            <a:ext cx="4169877" cy="113922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ŁĄCZONE ETATY</a:t>
            </a:r>
            <a:endParaRPr lang="pl-PL" b="1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cxnSp>
        <p:nvCxnSpPr>
          <p:cNvPr id="5" name="Łącznik prosty 4"/>
          <p:cNvCxnSpPr/>
          <p:nvPr/>
        </p:nvCxnSpPr>
        <p:spPr>
          <a:xfrm>
            <a:off x="4727848" y="5301208"/>
            <a:ext cx="12961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7892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6E3EC4B1-6662-416C-8A64-7F2E98EA4F4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5156" y="3362082"/>
            <a:ext cx="7009396" cy="2330626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2F6364A-B358-4BEE-B158-0734D2C938D4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738202" y="1570814"/>
            <a:ext cx="0" cy="3710227"/>
          </a:xfrm>
          <a:prstGeom prst="line">
            <a:avLst/>
          </a:prstGeom>
          <a:ln>
            <a:solidFill>
              <a:srgbClr val="FF8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ekstu 1">
            <a:extLst>
              <a:ext uri="{FF2B5EF4-FFF2-40B4-BE49-F238E27FC236}">
                <a16:creationId xmlns:a16="http://schemas.microsoft.com/office/drawing/2014/main" id="{FADDAF29-47D5-4B73-A5B8-0C6A09AFDDF1}"/>
              </a:ext>
            </a:extLst>
          </p:cNvPr>
          <p:cNvSpPr txBox="1">
            <a:spLocks/>
          </p:cNvSpPr>
          <p:nvPr/>
        </p:nvSpPr>
        <p:spPr>
          <a:xfrm>
            <a:off x="4427506" y="1844824"/>
            <a:ext cx="6264696" cy="884927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itchFamily="34" charset="0"/>
              <a:buNone/>
              <a:defRPr sz="2100" b="1" kern="1200">
                <a:solidFill>
                  <a:schemeClr val="bg1"/>
                </a:solidFill>
                <a:latin typeface="Cambria" pitchFamily="18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4800" dirty="0" smtClean="0">
                <a:solidFill>
                  <a:srgbClr val="312781"/>
                </a:solidFill>
                <a:latin typeface="Garamond" panose="02020404030301010803" pitchFamily="18" charset="0"/>
                <a:ea typeface="Cambria" panose="02040503050406030204" pitchFamily="18" charset="0"/>
              </a:rPr>
              <a:t>Dziękuję za uwagę</a:t>
            </a:r>
            <a:endParaRPr lang="pl-PL" sz="4800" dirty="0">
              <a:solidFill>
                <a:srgbClr val="312781"/>
              </a:solidFill>
              <a:latin typeface="Garamond" panose="02020404030301010803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4848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7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17E3776B-66FE-4D5E-9A2A-FE9651152200}">
  <we:reference id="wa104178141" version="3.10.0.124" store="pl-PL" storeType="OMEX"/>
  <we:alternateReferences>
    <we:reference id="wa104178141" version="3.10.0.124" store="wa104178141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21378</TotalTime>
  <Words>131</Words>
  <Application>Microsoft Office PowerPoint</Application>
  <PresentationFormat>Panoramiczny</PresentationFormat>
  <Paragraphs>33</Paragraphs>
  <Slides>5</Slides>
  <Notes>3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2" baseType="lpstr">
      <vt:lpstr>Arial</vt:lpstr>
      <vt:lpstr>Calibri</vt:lpstr>
      <vt:lpstr>Cambria</vt:lpstr>
      <vt:lpstr>Diavlo Light</vt:lpstr>
      <vt:lpstr>Garamond</vt:lpstr>
      <vt:lpstr>Myriad Pro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Agnieszka</dc:creator>
  <cp:lastModifiedBy>Zdziennicki Krystian</cp:lastModifiedBy>
  <cp:revision>1593</cp:revision>
  <cp:lastPrinted>2019-04-18T05:58:50Z</cp:lastPrinted>
  <dcterms:created xsi:type="dcterms:W3CDTF">2012-11-20T12:15:36Z</dcterms:created>
  <dcterms:modified xsi:type="dcterms:W3CDTF">2019-04-18T07:26:32Z</dcterms:modified>
</cp:coreProperties>
</file>