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6.xml" ContentType="application/vnd.openxmlformats-officedocument.presentationml.notesSlide+xml"/>
  <Override PartName="/ppt/ink/ink1.xml" ContentType="application/inkml+xml"/>
  <Override PartName="/ppt/charts/chart8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8" r:id="rId3"/>
    <p:sldId id="261" r:id="rId4"/>
    <p:sldId id="260" r:id="rId5"/>
    <p:sldId id="275" r:id="rId6"/>
    <p:sldId id="287" r:id="rId7"/>
    <p:sldId id="274" r:id="rId8"/>
    <p:sldId id="276" r:id="rId9"/>
    <p:sldId id="277" r:id="rId10"/>
    <p:sldId id="288" r:id="rId11"/>
    <p:sldId id="290" r:id="rId12"/>
    <p:sldId id="291" r:id="rId13"/>
    <p:sldId id="292" r:id="rId14"/>
    <p:sldId id="278" r:id="rId15"/>
    <p:sldId id="279" r:id="rId16"/>
    <p:sldId id="271" r:id="rId17"/>
    <p:sldId id="280" r:id="rId18"/>
    <p:sldId id="293" r:id="rId19"/>
    <p:sldId id="281" r:id="rId20"/>
    <p:sldId id="294" r:id="rId21"/>
    <p:sldId id="282" r:id="rId22"/>
    <p:sldId id="272" r:id="rId23"/>
    <p:sldId id="295" r:id="rId24"/>
    <p:sldId id="283" r:id="rId25"/>
    <p:sldId id="285" r:id="rId26"/>
    <p:sldId id="269" r:id="rId27"/>
    <p:sldId id="257" r:id="rId2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D86"/>
    <a:srgbClr val="2852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2" autoAdjust="0"/>
    <p:restoredTop sz="94270" autoAdjust="0"/>
  </p:normalViewPr>
  <p:slideViewPr>
    <p:cSldViewPr snapToGrid="0">
      <p:cViewPr varScale="1">
        <p:scale>
          <a:sx n="109" d="100"/>
          <a:sy n="109" d="100"/>
        </p:scale>
        <p:origin x="612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-27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1400" b="1" i="0" u="none" strike="noStrike" baseline="0" dirty="0" smtClean="0">
                <a:effectLst/>
              </a:rPr>
              <a:t>W </a:t>
            </a:r>
            <a:r>
              <a:rPr lang="pl-PL" sz="1400" b="1" i="0" u="none" strike="noStrike" baseline="0" dirty="0">
                <a:effectLst/>
              </a:rPr>
              <a:t>jakim stopniu zgadza się Pani/Pan ze stwierdzeniami dotyczącymi wyzwań współczesnej edukacji? (%) </a:t>
            </a:r>
            <a:endParaRPr lang="pl-PL" sz="1400" b="1" i="0" u="none" strike="noStrike" baseline="0" dirty="0" smtClean="0">
              <a:effectLst/>
            </a:endParaRPr>
          </a:p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1400" b="1" i="0" u="none" strike="noStrike" baseline="0" dirty="0" smtClean="0">
                <a:effectLst/>
              </a:rPr>
              <a:t>N=3798 </a:t>
            </a:r>
            <a:r>
              <a:rPr lang="pl-PL" sz="1400" b="1" i="0" u="none" strike="noStrike" baseline="0" dirty="0">
                <a:effectLst/>
              </a:rPr>
              <a:t>ODPOWIEDZI NAUCZYCIELI  </a:t>
            </a:r>
            <a:endParaRPr lang="pl-PL" sz="1400" b="1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49269132413521433"/>
          <c:y val="0.14301299447369586"/>
          <c:w val="0.49266303300820091"/>
          <c:h val="0.7194188412282366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zdecydowanie się nie zgadzam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Arkusz1!$A$2:$A$11</c:f>
              <c:strCache>
                <c:ptCount val="10"/>
                <c:pt idx="0">
                  <c:v>współcześnie powinno się stosować takie same metody nauczania wobec wszystkich uczniów</c:v>
                </c:pt>
                <c:pt idx="1">
                  <c:v>szkoła powinna kształcić umiejętności praktyczne, a w mniejszym stopniu przekazywać wiedzę</c:v>
                </c:pt>
                <c:pt idx="2">
                  <c:v>rolą nauczyciela powinno być przygotowanie uczniów do bezpiecznego korzystania z mediów cyfrowych</c:v>
                </c:pt>
                <c:pt idx="3">
                  <c:v>nauczyciele powinni przygotować uczniów do krytycznego podejścia do informacji</c:v>
                </c:pt>
                <c:pt idx="4">
                  <c:v>nauczyciele powinni być otwarci na wiedzę przekazywaną przez uczniów</c:v>
                </c:pt>
                <c:pt idx="5">
                  <c:v>nauczanie nie powinno być zamknięte w murach szkoły (współpraca z pracodawcami, instytucjami, uczelniami, etc.)</c:v>
                </c:pt>
                <c:pt idx="6">
                  <c:v>szkoła powinna rozwijać kompetencje społeczne, w tym obywatelskie</c:v>
                </c:pt>
                <c:pt idx="7">
                  <c:v>szkoła powinna przygotować ucznia, aby potrafił dostosowywać się do zmieniającego się rynku pracy </c:v>
                </c:pt>
                <c:pt idx="8">
                  <c:v>nauczyciel powinien umieć reagować, gdy uczeń ma problemy psychologiczne</c:v>
                </c:pt>
                <c:pt idx="9">
                  <c:v>współczesna szkoła powinna być miejscem współpracy pomiędzy nauczycielami, rodzicami i uczniami</c:v>
                </c:pt>
              </c:strCache>
            </c:strRef>
          </c:cat>
          <c:val>
            <c:numRef>
              <c:f>Arkusz1!$B$2:$B$11</c:f>
              <c:numCache>
                <c:formatCode>General</c:formatCode>
                <c:ptCount val="10"/>
                <c:pt idx="0">
                  <c:v>39</c:v>
                </c:pt>
                <c:pt idx="1">
                  <c:v>4.2</c:v>
                </c:pt>
                <c:pt idx="2">
                  <c:v>3.4</c:v>
                </c:pt>
                <c:pt idx="3">
                  <c:v>3.5</c:v>
                </c:pt>
                <c:pt idx="4">
                  <c:v>3.2</c:v>
                </c:pt>
                <c:pt idx="5">
                  <c:v>5.3</c:v>
                </c:pt>
                <c:pt idx="6">
                  <c:v>3.1</c:v>
                </c:pt>
                <c:pt idx="7">
                  <c:v>4.4000000000000004</c:v>
                </c:pt>
                <c:pt idx="8">
                  <c:v>3.9</c:v>
                </c:pt>
                <c:pt idx="9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68-0541-8729-C0076501BFDA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raczej się nie zgadzam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Arkusz1!$A$2:$A$11</c:f>
              <c:strCache>
                <c:ptCount val="10"/>
                <c:pt idx="0">
                  <c:v>współcześnie powinno się stosować takie same metody nauczania wobec wszystkich uczniów</c:v>
                </c:pt>
                <c:pt idx="1">
                  <c:v>szkoła powinna kształcić umiejętności praktyczne, a w mniejszym stopniu przekazywać wiedzę</c:v>
                </c:pt>
                <c:pt idx="2">
                  <c:v>rolą nauczyciela powinno być przygotowanie uczniów do bezpiecznego korzystania z mediów cyfrowych</c:v>
                </c:pt>
                <c:pt idx="3">
                  <c:v>nauczyciele powinni przygotować uczniów do krytycznego podejścia do informacji</c:v>
                </c:pt>
                <c:pt idx="4">
                  <c:v>nauczyciele powinni być otwarci na wiedzę przekazywaną przez uczniów</c:v>
                </c:pt>
                <c:pt idx="5">
                  <c:v>nauczanie nie powinno być zamknięte w murach szkoły (współpraca z pracodawcami, instytucjami, uczelniami, etc.)</c:v>
                </c:pt>
                <c:pt idx="6">
                  <c:v>szkoła powinna rozwijać kompetencje społeczne, w tym obywatelskie</c:v>
                </c:pt>
                <c:pt idx="7">
                  <c:v>szkoła powinna przygotować ucznia, aby potrafił dostosowywać się do zmieniającego się rynku pracy </c:v>
                </c:pt>
                <c:pt idx="8">
                  <c:v>nauczyciel powinien umieć reagować, gdy uczeń ma problemy psychologiczne</c:v>
                </c:pt>
                <c:pt idx="9">
                  <c:v>współczesna szkoła powinna być miejscem współpracy pomiędzy nauczycielami, rodzicami i uczniami</c:v>
                </c:pt>
              </c:strCache>
            </c:strRef>
          </c:cat>
          <c:val>
            <c:numRef>
              <c:f>Arkusz1!$C$2:$C$11</c:f>
              <c:numCache>
                <c:formatCode>General</c:formatCode>
                <c:ptCount val="10"/>
                <c:pt idx="0">
                  <c:v>36.4</c:v>
                </c:pt>
                <c:pt idx="1">
                  <c:v>17.899999999999999</c:v>
                </c:pt>
                <c:pt idx="2">
                  <c:v>4.5</c:v>
                </c:pt>
                <c:pt idx="3">
                  <c:v>3.4</c:v>
                </c:pt>
                <c:pt idx="4">
                  <c:v>2.5</c:v>
                </c:pt>
                <c:pt idx="5">
                  <c:v>3.6</c:v>
                </c:pt>
                <c:pt idx="6">
                  <c:v>1.8</c:v>
                </c:pt>
                <c:pt idx="7">
                  <c:v>2.6</c:v>
                </c:pt>
                <c:pt idx="8">
                  <c:v>1.9</c:v>
                </c:pt>
                <c:pt idx="9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68-0541-8729-C0076501BFDA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Arkusz1!$A$2:$A$11</c:f>
              <c:strCache>
                <c:ptCount val="10"/>
                <c:pt idx="0">
                  <c:v>współcześnie powinno się stosować takie same metody nauczania wobec wszystkich uczniów</c:v>
                </c:pt>
                <c:pt idx="1">
                  <c:v>szkoła powinna kształcić umiejętności praktyczne, a w mniejszym stopniu przekazywać wiedzę</c:v>
                </c:pt>
                <c:pt idx="2">
                  <c:v>rolą nauczyciela powinno być przygotowanie uczniów do bezpiecznego korzystania z mediów cyfrowych</c:v>
                </c:pt>
                <c:pt idx="3">
                  <c:v>nauczyciele powinni przygotować uczniów do krytycznego podejścia do informacji</c:v>
                </c:pt>
                <c:pt idx="4">
                  <c:v>nauczyciele powinni być otwarci na wiedzę przekazywaną przez uczniów</c:v>
                </c:pt>
                <c:pt idx="5">
                  <c:v>nauczanie nie powinno być zamknięte w murach szkoły (współpraca z pracodawcami, instytucjami, uczelniami, etc.)</c:v>
                </c:pt>
                <c:pt idx="6">
                  <c:v>szkoła powinna rozwijać kompetencje społeczne, w tym obywatelskie</c:v>
                </c:pt>
                <c:pt idx="7">
                  <c:v>szkoła powinna przygotować ucznia, aby potrafił dostosowywać się do zmieniającego się rynku pracy </c:v>
                </c:pt>
                <c:pt idx="8">
                  <c:v>nauczyciel powinien umieć reagować, gdy uczeń ma problemy psychologiczne</c:v>
                </c:pt>
                <c:pt idx="9">
                  <c:v>współczesna szkoła powinna być miejscem współpracy pomiędzy nauczycielami, rodzicami i uczniami</c:v>
                </c:pt>
              </c:strCache>
            </c:strRef>
          </c:cat>
          <c:val>
            <c:numRef>
              <c:f>Arkusz1!$D$2:$D$11</c:f>
              <c:numCache>
                <c:formatCode>General</c:formatCode>
                <c:ptCount val="10"/>
                <c:pt idx="0">
                  <c:v>9.6999999999999993</c:v>
                </c:pt>
                <c:pt idx="1">
                  <c:v>20</c:v>
                </c:pt>
                <c:pt idx="2">
                  <c:v>9.1999999999999993</c:v>
                </c:pt>
                <c:pt idx="3">
                  <c:v>9.1</c:v>
                </c:pt>
                <c:pt idx="4">
                  <c:v>5.9</c:v>
                </c:pt>
                <c:pt idx="5">
                  <c:v>3.9</c:v>
                </c:pt>
                <c:pt idx="6">
                  <c:v>3.7</c:v>
                </c:pt>
                <c:pt idx="7">
                  <c:v>3.4</c:v>
                </c:pt>
                <c:pt idx="8">
                  <c:v>4.5999999999999996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68-0541-8729-C0076501BFDA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raczej się zgadzam </c:v>
                </c:pt>
              </c:strCache>
            </c:strRef>
          </c:tx>
          <c:spPr>
            <a:solidFill>
              <a:srgbClr val="C8E51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Arkusz1!$A$2:$A$11</c:f>
              <c:strCache>
                <c:ptCount val="10"/>
                <c:pt idx="0">
                  <c:v>współcześnie powinno się stosować takie same metody nauczania wobec wszystkich uczniów</c:v>
                </c:pt>
                <c:pt idx="1">
                  <c:v>szkoła powinna kształcić umiejętności praktyczne, a w mniejszym stopniu przekazywać wiedzę</c:v>
                </c:pt>
                <c:pt idx="2">
                  <c:v>rolą nauczyciela powinno być przygotowanie uczniów do bezpiecznego korzystania z mediów cyfrowych</c:v>
                </c:pt>
                <c:pt idx="3">
                  <c:v>nauczyciele powinni przygotować uczniów do krytycznego podejścia do informacji</c:v>
                </c:pt>
                <c:pt idx="4">
                  <c:v>nauczyciele powinni być otwarci na wiedzę przekazywaną przez uczniów</c:v>
                </c:pt>
                <c:pt idx="5">
                  <c:v>nauczanie nie powinno być zamknięte w murach szkoły (współpraca z pracodawcami, instytucjami, uczelniami, etc.)</c:v>
                </c:pt>
                <c:pt idx="6">
                  <c:v>szkoła powinna rozwijać kompetencje społeczne, w tym obywatelskie</c:v>
                </c:pt>
                <c:pt idx="7">
                  <c:v>szkoła powinna przygotować ucznia, aby potrafił dostosowywać się do zmieniającego się rynku pracy </c:v>
                </c:pt>
                <c:pt idx="8">
                  <c:v>nauczyciel powinien umieć reagować, gdy uczeń ma problemy psychologiczne</c:v>
                </c:pt>
                <c:pt idx="9">
                  <c:v>współczesna szkoła powinna być miejscem współpracy pomiędzy nauczycielami, rodzicami i uczniami</c:v>
                </c:pt>
              </c:strCache>
            </c:strRef>
          </c:cat>
          <c:val>
            <c:numRef>
              <c:f>Arkusz1!$E$2:$E$11</c:f>
              <c:numCache>
                <c:formatCode>General</c:formatCode>
                <c:ptCount val="10"/>
                <c:pt idx="0">
                  <c:v>8.4</c:v>
                </c:pt>
                <c:pt idx="1">
                  <c:v>37.700000000000003</c:v>
                </c:pt>
                <c:pt idx="2">
                  <c:v>36.799999999999997</c:v>
                </c:pt>
                <c:pt idx="3">
                  <c:v>33.5</c:v>
                </c:pt>
                <c:pt idx="4">
                  <c:v>37.799999999999997</c:v>
                </c:pt>
                <c:pt idx="5">
                  <c:v>29.3</c:v>
                </c:pt>
                <c:pt idx="6">
                  <c:v>33.4</c:v>
                </c:pt>
                <c:pt idx="7">
                  <c:v>27.7</c:v>
                </c:pt>
                <c:pt idx="8">
                  <c:v>26.5</c:v>
                </c:pt>
                <c:pt idx="9">
                  <c:v>27.4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D68-0541-8729-C0076501BFDA}"/>
            </c:ext>
          </c:extLst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zdecydowanie się zgadzam 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Arkusz1!$A$2:$A$11</c:f>
              <c:strCache>
                <c:ptCount val="10"/>
                <c:pt idx="0">
                  <c:v>współcześnie powinno się stosować takie same metody nauczania wobec wszystkich uczniów</c:v>
                </c:pt>
                <c:pt idx="1">
                  <c:v>szkoła powinna kształcić umiejętności praktyczne, a w mniejszym stopniu przekazywać wiedzę</c:v>
                </c:pt>
                <c:pt idx="2">
                  <c:v>rolą nauczyciela powinno być przygotowanie uczniów do bezpiecznego korzystania z mediów cyfrowych</c:v>
                </c:pt>
                <c:pt idx="3">
                  <c:v>nauczyciele powinni przygotować uczniów do krytycznego podejścia do informacji</c:v>
                </c:pt>
                <c:pt idx="4">
                  <c:v>nauczyciele powinni być otwarci na wiedzę przekazywaną przez uczniów</c:v>
                </c:pt>
                <c:pt idx="5">
                  <c:v>nauczanie nie powinno być zamknięte w murach szkoły (współpraca z pracodawcami, instytucjami, uczelniami, etc.)</c:v>
                </c:pt>
                <c:pt idx="6">
                  <c:v>szkoła powinna rozwijać kompetencje społeczne, w tym obywatelskie</c:v>
                </c:pt>
                <c:pt idx="7">
                  <c:v>szkoła powinna przygotować ucznia, aby potrafił dostosowywać się do zmieniającego się rynku pracy </c:v>
                </c:pt>
                <c:pt idx="8">
                  <c:v>nauczyciel powinien umieć reagować, gdy uczeń ma problemy psychologiczne</c:v>
                </c:pt>
                <c:pt idx="9">
                  <c:v>współczesna szkoła powinna być miejscem współpracy pomiędzy nauczycielami, rodzicami i uczniami</c:v>
                </c:pt>
              </c:strCache>
            </c:strRef>
          </c:cat>
          <c:val>
            <c:numRef>
              <c:f>Arkusz1!$F$2:$F$11</c:f>
              <c:numCache>
                <c:formatCode>General</c:formatCode>
                <c:ptCount val="10"/>
                <c:pt idx="0">
                  <c:v>6.5</c:v>
                </c:pt>
                <c:pt idx="1">
                  <c:v>20.2</c:v>
                </c:pt>
                <c:pt idx="2">
                  <c:v>46.1</c:v>
                </c:pt>
                <c:pt idx="3">
                  <c:v>50.5</c:v>
                </c:pt>
                <c:pt idx="4">
                  <c:v>50.6</c:v>
                </c:pt>
                <c:pt idx="5">
                  <c:v>57.9</c:v>
                </c:pt>
                <c:pt idx="6">
                  <c:v>58</c:v>
                </c:pt>
                <c:pt idx="7">
                  <c:v>61.9</c:v>
                </c:pt>
                <c:pt idx="8">
                  <c:v>63.1</c:v>
                </c:pt>
                <c:pt idx="9">
                  <c:v>63.9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D68-0541-8729-C0076501BF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-2055003752"/>
        <c:axId val="-2055000280"/>
      </c:barChart>
      <c:catAx>
        <c:axId val="-20550037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 algn="r"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-2055000280"/>
        <c:crosses val="autoZero"/>
        <c:auto val="1"/>
        <c:lblAlgn val="ctr"/>
        <c:lblOffset val="100"/>
        <c:noMultiLvlLbl val="0"/>
      </c:catAx>
      <c:valAx>
        <c:axId val="-2055000280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-2055003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1600" b="1" i="0" u="none" strike="noStrike" baseline="0" dirty="0" smtClean="0">
                <a:effectLst/>
              </a:rPr>
              <a:t>Na </a:t>
            </a:r>
            <a:r>
              <a:rPr lang="pl-PL" sz="1600" b="1" i="0" u="none" strike="noStrike" baseline="0" dirty="0">
                <a:effectLst/>
              </a:rPr>
              <a:t>ile zgadza się Pani/Pan z następującymi stwierdzeniami na temat wychowawcy swojego dziecka?(%) - ODPOWIEDZI RODZICÓW </a:t>
            </a:r>
            <a:endParaRPr lang="pl-PL" sz="1600" b="1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4755992009154002"/>
          <c:y val="0.16270805386015727"/>
          <c:w val="0.5097201853487352"/>
          <c:h val="0.6937109207560135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zdecydowanie się nie zgadzam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wychowawca w ogóle nie kontaktuje się ze mną w sprawach dotyczących mojego dziecka</c:v>
                </c:pt>
                <c:pt idx="1">
                  <c:v>wychowawca pomaga mojemu dziecku w dokonywaniu wyborów edukacyjnych (np. wybór szkoły)</c:v>
                </c:pt>
                <c:pt idx="2">
                  <c:v>wychowawca jest osobą, do której moje dziecko zwraca się z problemami</c:v>
                </c:pt>
                <c:pt idx="3">
                  <c:v>wychowawca kontaktuje się ze mną tylko w przypadku problemów mojego dziecka</c:v>
                </c:pt>
                <c:pt idx="4">
                  <c:v>wychowawca angażuje się w rozwiązywanie problemów mojego dziecka</c:v>
                </c:pt>
                <c:pt idx="5">
                  <c:v>wychowawca dobrze współpracuje z nauczycielami mojego dziecka</c:v>
                </c:pt>
                <c:pt idx="6">
                  <c:v>wychowawca troszczy się o moje dziecko i jego uczucia</c:v>
                </c:pt>
                <c:pt idx="7">
                  <c:v>wychowawca dba o budowanie zgranego zespołu klasowego</c:v>
                </c:pt>
                <c:pt idx="8">
                  <c:v>wychowawca przekazuje mi pełną wiedzę na temat mojego dziecka (jego mocnych i słabych stron)</c:v>
                </c:pt>
              </c:strCache>
            </c:strRef>
          </c:cat>
          <c:val>
            <c:numRef>
              <c:f>Arkusz1!$B$2:$B$10</c:f>
              <c:numCache>
                <c:formatCode>General</c:formatCode>
                <c:ptCount val="9"/>
                <c:pt idx="0">
                  <c:v>64.7</c:v>
                </c:pt>
                <c:pt idx="1">
                  <c:v>5.7</c:v>
                </c:pt>
                <c:pt idx="2">
                  <c:v>6.7</c:v>
                </c:pt>
                <c:pt idx="3">
                  <c:v>15.3</c:v>
                </c:pt>
                <c:pt idx="4">
                  <c:v>4.0999999999999996</c:v>
                </c:pt>
                <c:pt idx="5">
                  <c:v>3.5</c:v>
                </c:pt>
                <c:pt idx="6">
                  <c:v>3.6</c:v>
                </c:pt>
                <c:pt idx="7">
                  <c:v>3.8</c:v>
                </c:pt>
                <c:pt idx="8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22-CF45-9431-5A86B9DFDBC5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raczej się nie zgadzam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wychowawca w ogóle nie kontaktuje się ze mną w sprawach dotyczących mojego dziecka</c:v>
                </c:pt>
                <c:pt idx="1">
                  <c:v>wychowawca pomaga mojemu dziecku w dokonywaniu wyborów edukacyjnych (np. wybór szkoły)</c:v>
                </c:pt>
                <c:pt idx="2">
                  <c:v>wychowawca jest osobą, do której moje dziecko zwraca się z problemami</c:v>
                </c:pt>
                <c:pt idx="3">
                  <c:v>wychowawca kontaktuje się ze mną tylko w przypadku problemów mojego dziecka</c:v>
                </c:pt>
                <c:pt idx="4">
                  <c:v>wychowawca angażuje się w rozwiązywanie problemów mojego dziecka</c:v>
                </c:pt>
                <c:pt idx="5">
                  <c:v>wychowawca dobrze współpracuje z nauczycielami mojego dziecka</c:v>
                </c:pt>
                <c:pt idx="6">
                  <c:v>wychowawca troszczy się o moje dziecko i jego uczucia</c:v>
                </c:pt>
                <c:pt idx="7">
                  <c:v>wychowawca dba o budowanie zgranego zespołu klasowego</c:v>
                </c:pt>
                <c:pt idx="8">
                  <c:v>wychowawca przekazuje mi pełną wiedzę na temat mojego dziecka (jego mocnych i słabych stron)</c:v>
                </c:pt>
              </c:strCache>
            </c:strRef>
          </c:cat>
          <c:val>
            <c:numRef>
              <c:f>Arkusz1!$C$2:$C$10</c:f>
              <c:numCache>
                <c:formatCode>General</c:formatCode>
                <c:ptCount val="9"/>
                <c:pt idx="0">
                  <c:v>15.4</c:v>
                </c:pt>
                <c:pt idx="1">
                  <c:v>6.6</c:v>
                </c:pt>
                <c:pt idx="2">
                  <c:v>8.3000000000000007</c:v>
                </c:pt>
                <c:pt idx="3">
                  <c:v>15</c:v>
                </c:pt>
                <c:pt idx="4">
                  <c:v>5.5</c:v>
                </c:pt>
                <c:pt idx="5">
                  <c:v>2.7</c:v>
                </c:pt>
                <c:pt idx="6">
                  <c:v>3.7</c:v>
                </c:pt>
                <c:pt idx="7">
                  <c:v>3.3</c:v>
                </c:pt>
                <c:pt idx="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22-CF45-9431-5A86B9DFDBC5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wychowawca w ogóle nie kontaktuje się ze mną w sprawach dotyczących mojego dziecka</c:v>
                </c:pt>
                <c:pt idx="1">
                  <c:v>wychowawca pomaga mojemu dziecku w dokonywaniu wyborów edukacyjnych (np. wybór szkoły)</c:v>
                </c:pt>
                <c:pt idx="2">
                  <c:v>wychowawca jest osobą, do której moje dziecko zwraca się z problemami</c:v>
                </c:pt>
                <c:pt idx="3">
                  <c:v>wychowawca kontaktuje się ze mną tylko w przypadku problemów mojego dziecka</c:v>
                </c:pt>
                <c:pt idx="4">
                  <c:v>wychowawca angażuje się w rozwiązywanie problemów mojego dziecka</c:v>
                </c:pt>
                <c:pt idx="5">
                  <c:v>wychowawca dobrze współpracuje z nauczycielami mojego dziecka</c:v>
                </c:pt>
                <c:pt idx="6">
                  <c:v>wychowawca troszczy się o moje dziecko i jego uczucia</c:v>
                </c:pt>
                <c:pt idx="7">
                  <c:v>wychowawca dba o budowanie zgranego zespołu klasowego</c:v>
                </c:pt>
                <c:pt idx="8">
                  <c:v>wychowawca przekazuje mi pełną wiedzę na temat mojego dziecka (jego mocnych i słabych stron)</c:v>
                </c:pt>
              </c:strCache>
            </c:strRef>
          </c:cat>
          <c:val>
            <c:numRef>
              <c:f>Arkusz1!$D$2:$D$10</c:f>
              <c:numCache>
                <c:formatCode>General</c:formatCode>
                <c:ptCount val="9"/>
                <c:pt idx="0">
                  <c:v>7.2</c:v>
                </c:pt>
                <c:pt idx="1">
                  <c:v>46.5</c:v>
                </c:pt>
                <c:pt idx="2">
                  <c:v>29.7</c:v>
                </c:pt>
                <c:pt idx="3">
                  <c:v>10.6</c:v>
                </c:pt>
                <c:pt idx="4">
                  <c:v>20.3</c:v>
                </c:pt>
                <c:pt idx="5">
                  <c:v>15.4</c:v>
                </c:pt>
                <c:pt idx="6">
                  <c:v>14.4</c:v>
                </c:pt>
                <c:pt idx="7">
                  <c:v>11.2</c:v>
                </c:pt>
                <c:pt idx="8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122-CF45-9431-5A86B9DFDBC5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raczej się zgadzam </c:v>
                </c:pt>
              </c:strCache>
            </c:strRef>
          </c:tx>
          <c:spPr>
            <a:solidFill>
              <a:srgbClr val="C8E51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wychowawca w ogóle nie kontaktuje się ze mną w sprawach dotyczących mojego dziecka</c:v>
                </c:pt>
                <c:pt idx="1">
                  <c:v>wychowawca pomaga mojemu dziecku w dokonywaniu wyborów edukacyjnych (np. wybór szkoły)</c:v>
                </c:pt>
                <c:pt idx="2">
                  <c:v>wychowawca jest osobą, do której moje dziecko zwraca się z problemami</c:v>
                </c:pt>
                <c:pt idx="3">
                  <c:v>wychowawca kontaktuje się ze mną tylko w przypadku problemów mojego dziecka</c:v>
                </c:pt>
                <c:pt idx="4">
                  <c:v>wychowawca angażuje się w rozwiązywanie problemów mojego dziecka</c:v>
                </c:pt>
                <c:pt idx="5">
                  <c:v>wychowawca dobrze współpracuje z nauczycielami mojego dziecka</c:v>
                </c:pt>
                <c:pt idx="6">
                  <c:v>wychowawca troszczy się o moje dziecko i jego uczucia</c:v>
                </c:pt>
                <c:pt idx="7">
                  <c:v>wychowawca dba o budowanie zgranego zespołu klasowego</c:v>
                </c:pt>
                <c:pt idx="8">
                  <c:v>wychowawca przekazuje mi pełną wiedzę na temat mojego dziecka (jego mocnych i słabych stron)</c:v>
                </c:pt>
              </c:strCache>
            </c:strRef>
          </c:cat>
          <c:val>
            <c:numRef>
              <c:f>Arkusz1!$E$2:$E$10</c:f>
              <c:numCache>
                <c:formatCode>General</c:formatCode>
                <c:ptCount val="9"/>
                <c:pt idx="0">
                  <c:v>7</c:v>
                </c:pt>
                <c:pt idx="1">
                  <c:v>20.399999999999999</c:v>
                </c:pt>
                <c:pt idx="2">
                  <c:v>28.4</c:v>
                </c:pt>
                <c:pt idx="3">
                  <c:v>23.5</c:v>
                </c:pt>
                <c:pt idx="4">
                  <c:v>32.299999999999997</c:v>
                </c:pt>
                <c:pt idx="5">
                  <c:v>31.1</c:v>
                </c:pt>
                <c:pt idx="6">
                  <c:v>30.1</c:v>
                </c:pt>
                <c:pt idx="7">
                  <c:v>28.9</c:v>
                </c:pt>
                <c:pt idx="8">
                  <c:v>27.6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122-CF45-9431-5A86B9DFDBC5}"/>
            </c:ext>
          </c:extLst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zdecydowanie się zgadzam 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wychowawca w ogóle nie kontaktuje się ze mną w sprawach dotyczących mojego dziecka</c:v>
                </c:pt>
                <c:pt idx="1">
                  <c:v>wychowawca pomaga mojemu dziecku w dokonywaniu wyborów edukacyjnych (np. wybór szkoły)</c:v>
                </c:pt>
                <c:pt idx="2">
                  <c:v>wychowawca jest osobą, do której moje dziecko zwraca się z problemami</c:v>
                </c:pt>
                <c:pt idx="3">
                  <c:v>wychowawca kontaktuje się ze mną tylko w przypadku problemów mojego dziecka</c:v>
                </c:pt>
                <c:pt idx="4">
                  <c:v>wychowawca angażuje się w rozwiązywanie problemów mojego dziecka</c:v>
                </c:pt>
                <c:pt idx="5">
                  <c:v>wychowawca dobrze współpracuje z nauczycielami mojego dziecka</c:v>
                </c:pt>
                <c:pt idx="6">
                  <c:v>wychowawca troszczy się o moje dziecko i jego uczucia</c:v>
                </c:pt>
                <c:pt idx="7">
                  <c:v>wychowawca dba o budowanie zgranego zespołu klasowego</c:v>
                </c:pt>
                <c:pt idx="8">
                  <c:v>wychowawca przekazuje mi pełną wiedzę na temat mojego dziecka (jego mocnych i słabych stron)</c:v>
                </c:pt>
              </c:strCache>
            </c:strRef>
          </c:cat>
          <c:val>
            <c:numRef>
              <c:f>Arkusz1!$F$2:$F$10</c:f>
              <c:numCache>
                <c:formatCode>General</c:formatCode>
                <c:ptCount val="9"/>
                <c:pt idx="0">
                  <c:v>5.7</c:v>
                </c:pt>
                <c:pt idx="1">
                  <c:v>20.8</c:v>
                </c:pt>
                <c:pt idx="2">
                  <c:v>26.9</c:v>
                </c:pt>
                <c:pt idx="3">
                  <c:v>35.6</c:v>
                </c:pt>
                <c:pt idx="4">
                  <c:v>37.799999999999997</c:v>
                </c:pt>
                <c:pt idx="5">
                  <c:v>47.3</c:v>
                </c:pt>
                <c:pt idx="6">
                  <c:v>48.2</c:v>
                </c:pt>
                <c:pt idx="7">
                  <c:v>52.8</c:v>
                </c:pt>
                <c:pt idx="8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122-CF45-9431-5A86B9DFDB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-2054312488"/>
        <c:axId val="-2054309016"/>
      </c:barChart>
      <c:catAx>
        <c:axId val="-2054312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 algn="r"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-2054309016"/>
        <c:crosses val="autoZero"/>
        <c:auto val="1"/>
        <c:lblAlgn val="ctr"/>
        <c:lblOffset val="100"/>
        <c:noMultiLvlLbl val="0"/>
      </c:catAx>
      <c:valAx>
        <c:axId val="-2054309016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-2054312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l-PL" sz="1600" b="1" dirty="0" smtClean="0">
                <a:effectLst/>
              </a:rPr>
              <a:t>Które </a:t>
            </a:r>
            <a:r>
              <a:rPr lang="pl-PL" sz="1600" b="1" dirty="0">
                <a:effectLst/>
              </a:rPr>
              <a:t>z wymienionych cech nauczyciela sprawiają, że go lubisz? (%) </a:t>
            </a:r>
            <a:endParaRPr lang="pl-PL" sz="1600" b="1" dirty="0" smtClean="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l-PL" sz="1600" b="1" dirty="0" smtClean="0">
                <a:effectLst/>
              </a:rPr>
              <a:t>N=12889</a:t>
            </a:r>
            <a:r>
              <a:rPr lang="pl-PL" sz="1600" b="1" baseline="0" dirty="0" smtClean="0">
                <a:effectLst/>
              </a:rPr>
              <a:t> </a:t>
            </a:r>
            <a:r>
              <a:rPr lang="pl-PL" sz="1600" b="1" baseline="0" dirty="0">
                <a:effectLst/>
              </a:rPr>
              <a:t>ODPOWIEDZI UCZNIÓW</a:t>
            </a:r>
            <a:endParaRPr lang="pl-PL" sz="1600" b="1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34560283506952716"/>
          <c:y val="0.14569308763093444"/>
          <c:w val="0.63466358154504776"/>
          <c:h val="0.7331690022692993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zdecydowanie się nie zgadzam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Arkusz1!$A$2:$A$14</c:f>
              <c:strCache>
                <c:ptCount val="13"/>
                <c:pt idx="0">
                  <c:v>jest wymagający</c:v>
                </c:pt>
                <c:pt idx="1">
                  <c:v>potrafi utrzymać dyscyplinę</c:v>
                </c:pt>
                <c:pt idx="2">
                  <c:v>swoim zachowaniem daje przykład, jak postępować</c:v>
                </c:pt>
                <c:pt idx="3">
                  <c:v>motywuje uczniów do nauki</c:v>
                </c:pt>
                <c:pt idx="4">
                  <c:v>dba o bezpieczeństwo uczniów </c:v>
                </c:pt>
                <c:pt idx="5">
                  <c:v>ma czas dla uczniów</c:v>
                </c:pt>
                <c:pt idx="6">
                  <c:v>dobrze przygotowuje uczniów do egzaminu</c:v>
                </c:pt>
                <c:pt idx="7">
                  <c:v>dba o pozytywną atmosferę podczas lekcji</c:v>
                </c:pt>
                <c:pt idx="8">
                  <c:v>potrafi wysłuchać uczniów</c:v>
                </c:pt>
                <c:pt idx="9">
                  <c:v>sprawiedliwie ocenia uczniów</c:v>
                </c:pt>
                <c:pt idx="10">
                  <c:v>ma dobre relacje z uczniami</c:v>
                </c:pt>
                <c:pt idx="11">
                  <c:v>lubi uczniów </c:v>
                </c:pt>
                <c:pt idx="12">
                  <c:v>potrafi zainteresować swoim przedmiotem</c:v>
                </c:pt>
              </c:strCache>
            </c:strRef>
          </c:cat>
          <c:val>
            <c:numRef>
              <c:f>Arkusz1!$B$2:$B$14</c:f>
              <c:numCache>
                <c:formatCode>General</c:formatCode>
                <c:ptCount val="13"/>
                <c:pt idx="0">
                  <c:v>11.3</c:v>
                </c:pt>
                <c:pt idx="1">
                  <c:v>7.6</c:v>
                </c:pt>
                <c:pt idx="2">
                  <c:v>8</c:v>
                </c:pt>
                <c:pt idx="3">
                  <c:v>7.5</c:v>
                </c:pt>
                <c:pt idx="4">
                  <c:v>7.5</c:v>
                </c:pt>
                <c:pt idx="5">
                  <c:v>7.2</c:v>
                </c:pt>
                <c:pt idx="6">
                  <c:v>7.3</c:v>
                </c:pt>
                <c:pt idx="7">
                  <c:v>7.8</c:v>
                </c:pt>
                <c:pt idx="8">
                  <c:v>7.9</c:v>
                </c:pt>
                <c:pt idx="9">
                  <c:v>8.2000000000000011</c:v>
                </c:pt>
                <c:pt idx="10">
                  <c:v>7.4</c:v>
                </c:pt>
                <c:pt idx="11">
                  <c:v>7.6</c:v>
                </c:pt>
                <c:pt idx="12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EF-FC40-B801-343013659412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raczej się nie zgadzam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Arkusz1!$A$2:$A$14</c:f>
              <c:strCache>
                <c:ptCount val="13"/>
                <c:pt idx="0">
                  <c:v>jest wymagający</c:v>
                </c:pt>
                <c:pt idx="1">
                  <c:v>potrafi utrzymać dyscyplinę</c:v>
                </c:pt>
                <c:pt idx="2">
                  <c:v>swoim zachowaniem daje przykład, jak postępować</c:v>
                </c:pt>
                <c:pt idx="3">
                  <c:v>motywuje uczniów do nauki</c:v>
                </c:pt>
                <c:pt idx="4">
                  <c:v>dba o bezpieczeństwo uczniów </c:v>
                </c:pt>
                <c:pt idx="5">
                  <c:v>ma czas dla uczniów</c:v>
                </c:pt>
                <c:pt idx="6">
                  <c:v>dobrze przygotowuje uczniów do egzaminu</c:v>
                </c:pt>
                <c:pt idx="7">
                  <c:v>dba o pozytywną atmosferę podczas lekcji</c:v>
                </c:pt>
                <c:pt idx="8">
                  <c:v>potrafi wysłuchać uczniów</c:v>
                </c:pt>
                <c:pt idx="9">
                  <c:v>sprawiedliwie ocenia uczniów</c:v>
                </c:pt>
                <c:pt idx="10">
                  <c:v>ma dobre relacje z uczniami</c:v>
                </c:pt>
                <c:pt idx="11">
                  <c:v>lubi uczniów </c:v>
                </c:pt>
                <c:pt idx="12">
                  <c:v>potrafi zainteresować swoim przedmiotem</c:v>
                </c:pt>
              </c:strCache>
            </c:strRef>
          </c:cat>
          <c:val>
            <c:numRef>
              <c:f>Arkusz1!$C$2:$C$14</c:f>
              <c:numCache>
                <c:formatCode>General</c:formatCode>
                <c:ptCount val="13"/>
                <c:pt idx="0">
                  <c:v>16.3</c:v>
                </c:pt>
                <c:pt idx="1">
                  <c:v>11</c:v>
                </c:pt>
                <c:pt idx="2">
                  <c:v>6.4</c:v>
                </c:pt>
                <c:pt idx="3">
                  <c:v>6.2</c:v>
                </c:pt>
                <c:pt idx="4">
                  <c:v>5.6</c:v>
                </c:pt>
                <c:pt idx="5">
                  <c:v>5.6</c:v>
                </c:pt>
                <c:pt idx="6">
                  <c:v>4.7</c:v>
                </c:pt>
                <c:pt idx="7">
                  <c:v>4.8</c:v>
                </c:pt>
                <c:pt idx="8">
                  <c:v>4.5</c:v>
                </c:pt>
                <c:pt idx="9">
                  <c:v>5.4</c:v>
                </c:pt>
                <c:pt idx="10">
                  <c:v>3.8</c:v>
                </c:pt>
                <c:pt idx="11">
                  <c:v>3.4</c:v>
                </c:pt>
                <c:pt idx="12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EF-FC40-B801-343013659412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Arkusz1!$A$2:$A$14</c:f>
              <c:strCache>
                <c:ptCount val="13"/>
                <c:pt idx="0">
                  <c:v>jest wymagający</c:v>
                </c:pt>
                <c:pt idx="1">
                  <c:v>potrafi utrzymać dyscyplinę</c:v>
                </c:pt>
                <c:pt idx="2">
                  <c:v>swoim zachowaniem daje przykład, jak postępować</c:v>
                </c:pt>
                <c:pt idx="3">
                  <c:v>motywuje uczniów do nauki</c:v>
                </c:pt>
                <c:pt idx="4">
                  <c:v>dba o bezpieczeństwo uczniów </c:v>
                </c:pt>
                <c:pt idx="5">
                  <c:v>ma czas dla uczniów</c:v>
                </c:pt>
                <c:pt idx="6">
                  <c:v>dobrze przygotowuje uczniów do egzaminu</c:v>
                </c:pt>
                <c:pt idx="7">
                  <c:v>dba o pozytywną atmosferę podczas lekcji</c:v>
                </c:pt>
                <c:pt idx="8">
                  <c:v>potrafi wysłuchać uczniów</c:v>
                </c:pt>
                <c:pt idx="9">
                  <c:v>sprawiedliwie ocenia uczniów</c:v>
                </c:pt>
                <c:pt idx="10">
                  <c:v>ma dobre relacje z uczniami</c:v>
                </c:pt>
                <c:pt idx="11">
                  <c:v>lubi uczniów </c:v>
                </c:pt>
                <c:pt idx="12">
                  <c:v>potrafi zainteresować swoim przedmiotem</c:v>
                </c:pt>
              </c:strCache>
            </c:strRef>
          </c:cat>
          <c:val>
            <c:numRef>
              <c:f>Arkusz1!$D$2:$D$14</c:f>
              <c:numCache>
                <c:formatCode>General</c:formatCode>
                <c:ptCount val="13"/>
                <c:pt idx="0">
                  <c:v>28.7</c:v>
                </c:pt>
                <c:pt idx="1">
                  <c:v>20.6</c:v>
                </c:pt>
                <c:pt idx="2">
                  <c:v>19.2</c:v>
                </c:pt>
                <c:pt idx="3">
                  <c:v>15.2</c:v>
                </c:pt>
                <c:pt idx="4">
                  <c:v>14.1</c:v>
                </c:pt>
                <c:pt idx="5">
                  <c:v>14</c:v>
                </c:pt>
                <c:pt idx="6">
                  <c:v>11.4</c:v>
                </c:pt>
                <c:pt idx="7">
                  <c:v>11.1</c:v>
                </c:pt>
                <c:pt idx="8">
                  <c:v>9.9</c:v>
                </c:pt>
                <c:pt idx="9">
                  <c:v>10.6</c:v>
                </c:pt>
                <c:pt idx="10">
                  <c:v>9.4</c:v>
                </c:pt>
                <c:pt idx="11">
                  <c:v>9.3000000000000007</c:v>
                </c:pt>
                <c:pt idx="1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EF-FC40-B801-343013659412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raczej się zgadzam </c:v>
                </c:pt>
              </c:strCache>
            </c:strRef>
          </c:tx>
          <c:spPr>
            <a:solidFill>
              <a:srgbClr val="C8E51B">
                <a:alpha val="94902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Arkusz1!$A$2:$A$14</c:f>
              <c:strCache>
                <c:ptCount val="13"/>
                <c:pt idx="0">
                  <c:v>jest wymagający</c:v>
                </c:pt>
                <c:pt idx="1">
                  <c:v>potrafi utrzymać dyscyplinę</c:v>
                </c:pt>
                <c:pt idx="2">
                  <c:v>swoim zachowaniem daje przykład, jak postępować</c:v>
                </c:pt>
                <c:pt idx="3">
                  <c:v>motywuje uczniów do nauki</c:v>
                </c:pt>
                <c:pt idx="4">
                  <c:v>dba o bezpieczeństwo uczniów </c:v>
                </c:pt>
                <c:pt idx="5">
                  <c:v>ma czas dla uczniów</c:v>
                </c:pt>
                <c:pt idx="6">
                  <c:v>dobrze przygotowuje uczniów do egzaminu</c:v>
                </c:pt>
                <c:pt idx="7">
                  <c:v>dba o pozytywną atmosferę podczas lekcji</c:v>
                </c:pt>
                <c:pt idx="8">
                  <c:v>potrafi wysłuchać uczniów</c:v>
                </c:pt>
                <c:pt idx="9">
                  <c:v>sprawiedliwie ocenia uczniów</c:v>
                </c:pt>
                <c:pt idx="10">
                  <c:v>ma dobre relacje z uczniami</c:v>
                </c:pt>
                <c:pt idx="11">
                  <c:v>lubi uczniów </c:v>
                </c:pt>
                <c:pt idx="12">
                  <c:v>potrafi zainteresować swoim przedmiotem</c:v>
                </c:pt>
              </c:strCache>
            </c:strRef>
          </c:cat>
          <c:val>
            <c:numRef>
              <c:f>Arkusz1!$E$2:$E$14</c:f>
              <c:numCache>
                <c:formatCode>General</c:formatCode>
                <c:ptCount val="13"/>
                <c:pt idx="0">
                  <c:v>32.9</c:v>
                </c:pt>
                <c:pt idx="1">
                  <c:v>38.700000000000003</c:v>
                </c:pt>
                <c:pt idx="2">
                  <c:v>28.5</c:v>
                </c:pt>
                <c:pt idx="3">
                  <c:v>28</c:v>
                </c:pt>
                <c:pt idx="4">
                  <c:v>28.7</c:v>
                </c:pt>
                <c:pt idx="5">
                  <c:v>27.2</c:v>
                </c:pt>
                <c:pt idx="6">
                  <c:v>24.1</c:v>
                </c:pt>
                <c:pt idx="7">
                  <c:v>23.2</c:v>
                </c:pt>
                <c:pt idx="8">
                  <c:v>22.6</c:v>
                </c:pt>
                <c:pt idx="9">
                  <c:v>20</c:v>
                </c:pt>
                <c:pt idx="10">
                  <c:v>23</c:v>
                </c:pt>
                <c:pt idx="11">
                  <c:v>22.3</c:v>
                </c:pt>
                <c:pt idx="12">
                  <c:v>20.8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AEF-FC40-B801-343013659412}"/>
            </c:ext>
          </c:extLst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zdecydowanie się zgadzam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Arkusz1!$A$2:$A$14</c:f>
              <c:strCache>
                <c:ptCount val="13"/>
                <c:pt idx="0">
                  <c:v>jest wymagający</c:v>
                </c:pt>
                <c:pt idx="1">
                  <c:v>potrafi utrzymać dyscyplinę</c:v>
                </c:pt>
                <c:pt idx="2">
                  <c:v>swoim zachowaniem daje przykład, jak postępować</c:v>
                </c:pt>
                <c:pt idx="3">
                  <c:v>motywuje uczniów do nauki</c:v>
                </c:pt>
                <c:pt idx="4">
                  <c:v>dba o bezpieczeństwo uczniów </c:v>
                </c:pt>
                <c:pt idx="5">
                  <c:v>ma czas dla uczniów</c:v>
                </c:pt>
                <c:pt idx="6">
                  <c:v>dobrze przygotowuje uczniów do egzaminu</c:v>
                </c:pt>
                <c:pt idx="7">
                  <c:v>dba o pozytywną atmosferę podczas lekcji</c:v>
                </c:pt>
                <c:pt idx="8">
                  <c:v>potrafi wysłuchać uczniów</c:v>
                </c:pt>
                <c:pt idx="9">
                  <c:v>sprawiedliwie ocenia uczniów</c:v>
                </c:pt>
                <c:pt idx="10">
                  <c:v>ma dobre relacje z uczniami</c:v>
                </c:pt>
                <c:pt idx="11">
                  <c:v>lubi uczniów </c:v>
                </c:pt>
                <c:pt idx="12">
                  <c:v>potrafi zainteresować swoim przedmiotem</c:v>
                </c:pt>
              </c:strCache>
            </c:strRef>
          </c:cat>
          <c:val>
            <c:numRef>
              <c:f>Arkusz1!$F$2:$F$14</c:f>
              <c:numCache>
                <c:formatCode>General</c:formatCode>
                <c:ptCount val="13"/>
                <c:pt idx="0">
                  <c:v>10.8</c:v>
                </c:pt>
                <c:pt idx="1">
                  <c:v>22.1</c:v>
                </c:pt>
                <c:pt idx="2">
                  <c:v>37.9</c:v>
                </c:pt>
                <c:pt idx="3">
                  <c:v>43.1</c:v>
                </c:pt>
                <c:pt idx="4">
                  <c:v>44.1</c:v>
                </c:pt>
                <c:pt idx="5">
                  <c:v>46</c:v>
                </c:pt>
                <c:pt idx="6">
                  <c:v>52.5</c:v>
                </c:pt>
                <c:pt idx="7">
                  <c:v>53.1</c:v>
                </c:pt>
                <c:pt idx="8">
                  <c:v>55.1</c:v>
                </c:pt>
                <c:pt idx="9">
                  <c:v>55.8</c:v>
                </c:pt>
                <c:pt idx="10">
                  <c:v>56.4</c:v>
                </c:pt>
                <c:pt idx="11">
                  <c:v>57.4</c:v>
                </c:pt>
                <c:pt idx="12">
                  <c:v>57.7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AEF-FC40-B801-3430136594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-2049556536"/>
        <c:axId val="-2049553112"/>
      </c:barChart>
      <c:catAx>
        <c:axId val="-20495565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-2049553112"/>
        <c:crosses val="autoZero"/>
        <c:auto val="1"/>
        <c:lblAlgn val="ctr"/>
        <c:lblOffset val="100"/>
        <c:noMultiLvlLbl val="0"/>
      </c:catAx>
      <c:valAx>
        <c:axId val="-2049553112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-2049556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9999995645108007E-2"/>
          <c:y val="0.92608539795763034"/>
          <c:w val="0.89999992161194409"/>
          <c:h val="6.29313312070182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pl-PL" sz="1600" b="1" i="0" u="none" strike="noStrike" baseline="0" dirty="0" smtClean="0">
                <a:solidFill>
                  <a:sysClr val="windowText" lastClr="000000"/>
                </a:solidFill>
                <a:effectLst/>
              </a:rPr>
              <a:t>Czy </a:t>
            </a:r>
            <a:r>
              <a:rPr lang="pl-PL" sz="1600" b="1" i="0" u="none" strike="noStrike" baseline="0" dirty="0">
                <a:solidFill>
                  <a:sysClr val="windowText" lastClr="000000"/>
                </a:solidFill>
                <a:effectLst/>
              </a:rPr>
              <a:t>w Twojej szkole jest nauczyciel, do którego możesz zwrócić się z problemami osobistymi</a:t>
            </a:r>
            <a:r>
              <a:rPr lang="pl-PL" sz="1600" b="1" i="0" u="none" strike="noStrike" baseline="0" dirty="0">
                <a:solidFill>
                  <a:sysClr val="windowText" lastClr="000000"/>
                </a:solidFill>
                <a:effectLst/>
                <a:latin typeface="+mn-lt"/>
              </a:rPr>
              <a:t>? (%) N=12889 ODPOWIEDZI UCZNIÓW</a:t>
            </a:r>
            <a:endParaRPr lang="pl-PL" sz="1600" b="1" dirty="0">
              <a:solidFill>
                <a:sysClr val="windowText" lastClr="000000"/>
              </a:solidFill>
              <a:effectLst/>
              <a:latin typeface="+mn-lt"/>
            </a:endParaRPr>
          </a:p>
        </c:rich>
      </c:tx>
      <c:layout>
        <c:manualLayout>
          <c:xMode val="edge"/>
          <c:yMode val="edge"/>
          <c:x val="0.12313703842575199"/>
          <c:y val="5.7321521625846798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3366FF"/>
              </a:solidFill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12C-3545-A4B2-369A92413FB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Arkusz1!$A$2:$A$6</c:f>
              <c:strCache>
                <c:ptCount val="5"/>
                <c:pt idx="0">
                  <c:v>tak, do większości nauczycieli</c:v>
                </c:pt>
                <c:pt idx="1">
                  <c:v>trudno powiedzieć</c:v>
                </c:pt>
                <c:pt idx="2">
                  <c:v>tak, jest kilku takich nauczycieli</c:v>
                </c:pt>
                <c:pt idx="3">
                  <c:v>nie znam takiego nauczyciela</c:v>
                </c:pt>
                <c:pt idx="4">
                  <c:v>tak, jest jeden taki nauczyciel</c:v>
                </c:pt>
              </c:strCache>
            </c:strRef>
          </c:cat>
          <c:val>
            <c:numRef>
              <c:f>Arkusz1!$B$2:$B$6</c:f>
              <c:numCache>
                <c:formatCode>###0.0</c:formatCode>
                <c:ptCount val="5"/>
                <c:pt idx="0">
                  <c:v>3.9025525642020318</c:v>
                </c:pt>
                <c:pt idx="1">
                  <c:v>19.6136240204826</c:v>
                </c:pt>
                <c:pt idx="2">
                  <c:v>20.164481340678101</c:v>
                </c:pt>
                <c:pt idx="3">
                  <c:v>24.38513461090853</c:v>
                </c:pt>
                <c:pt idx="4">
                  <c:v>31.934207463728761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2C-3545-A4B2-369A92413FB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7"/>
        <c:axId val="-2048618504"/>
        <c:axId val="-2048609208"/>
      </c:barChart>
      <c:catAx>
        <c:axId val="-2048618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-2048609208"/>
        <c:crosses val="autoZero"/>
        <c:auto val="1"/>
        <c:lblAlgn val="ctr"/>
        <c:lblOffset val="100"/>
        <c:noMultiLvlLbl val="0"/>
      </c:catAx>
      <c:valAx>
        <c:axId val="-2048609208"/>
        <c:scaling>
          <c:orientation val="minMax"/>
          <c:max val="50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-2048618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pl-PL" sz="1600" b="1" i="0" u="none" strike="noStrike" baseline="0" dirty="0" smtClean="0">
                <a:solidFill>
                  <a:sysClr val="windowText" lastClr="000000"/>
                </a:solidFill>
                <a:effectLst/>
                <a:latin typeface="+mn-lt"/>
              </a:rPr>
              <a:t>Czy </a:t>
            </a:r>
            <a:r>
              <a:rPr lang="pl-PL" sz="1600" b="1" i="0" u="none" strike="noStrike" baseline="0" dirty="0">
                <a:solidFill>
                  <a:sysClr val="windowText" lastClr="000000"/>
                </a:solidFill>
                <a:effectLst/>
                <a:latin typeface="+mn-lt"/>
              </a:rPr>
              <a:t>nauczyciele w Twojej szkole pomagają uczniom w nauce? (%) </a:t>
            </a:r>
            <a:endParaRPr lang="pl-PL" sz="1600" b="1" i="0" u="none" strike="noStrike" baseline="0" dirty="0" smtClean="0">
              <a:solidFill>
                <a:sysClr val="windowText" lastClr="000000"/>
              </a:solidFill>
              <a:effectLst/>
              <a:latin typeface="+mn-lt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pl-PL" sz="1600" b="1" i="0" u="none" strike="noStrike" baseline="0" dirty="0" smtClean="0">
                <a:solidFill>
                  <a:sysClr val="windowText" lastClr="000000"/>
                </a:solidFill>
                <a:effectLst/>
                <a:latin typeface="+mn-lt"/>
              </a:rPr>
              <a:t>N=12889 </a:t>
            </a:r>
            <a:r>
              <a:rPr lang="pl-PL" sz="1600" b="1" i="0" u="none" strike="noStrike" baseline="0" dirty="0">
                <a:solidFill>
                  <a:sysClr val="windowText" lastClr="000000"/>
                </a:solidFill>
                <a:effectLst/>
                <a:latin typeface="+mn-lt"/>
              </a:rPr>
              <a:t>ODPOWIEDZI UCZNIÓW</a:t>
            </a:r>
            <a:endParaRPr lang="pl-PL" sz="1600" b="1" dirty="0">
              <a:solidFill>
                <a:sysClr val="windowText" lastClr="000000"/>
              </a:solidFill>
              <a:effectLst/>
              <a:latin typeface="+mn-lt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3366FF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Arkusz1!$A$2:$A$6</c:f>
              <c:strCache>
                <c:ptCount val="5"/>
                <c:pt idx="0">
                  <c:v>nie ma takich nauczycieli w mojej szkole</c:v>
                </c:pt>
                <c:pt idx="1">
                  <c:v>trudno powiedzieć</c:v>
                </c:pt>
                <c:pt idx="2">
                  <c:v>tak, wszyscy lub większość nauczycieli pomaga uczniom w nauce</c:v>
                </c:pt>
                <c:pt idx="3">
                  <c:v>nieliczni lub jeden nauczyciel pomaga uczniom w nauce</c:v>
                </c:pt>
                <c:pt idx="4">
                  <c:v>tak, połowa nauczycieli oferuje uczniom pomoc w nauce</c:v>
                </c:pt>
              </c:strCache>
            </c:strRef>
          </c:cat>
          <c:val>
            <c:numRef>
              <c:f>Arkusz1!$B$2:$B$6</c:f>
              <c:numCache>
                <c:formatCode>###0.0</c:formatCode>
                <c:ptCount val="5"/>
                <c:pt idx="0">
                  <c:v>4.5</c:v>
                </c:pt>
                <c:pt idx="1">
                  <c:v>8.8000000000000007</c:v>
                </c:pt>
                <c:pt idx="2">
                  <c:v>23.5</c:v>
                </c:pt>
                <c:pt idx="3">
                  <c:v>28.1</c:v>
                </c:pt>
                <c:pt idx="4">
                  <c:v>35.1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19-7E43-894B-8A1E7FABC22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7"/>
        <c:axId val="-2053021416"/>
        <c:axId val="-2053012264"/>
      </c:barChart>
      <c:catAx>
        <c:axId val="-2053021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-2053012264"/>
        <c:crosses val="autoZero"/>
        <c:auto val="1"/>
        <c:lblAlgn val="ctr"/>
        <c:lblOffset val="100"/>
        <c:noMultiLvlLbl val="0"/>
      </c:catAx>
      <c:valAx>
        <c:axId val="-2053012264"/>
        <c:scaling>
          <c:orientation val="minMax"/>
          <c:max val="50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-2053021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 sz="1600"/>
            </a:pPr>
            <a:r>
              <a:rPr lang="pl-PL" sz="1600" dirty="0" smtClean="0"/>
              <a:t>Czy </a:t>
            </a:r>
            <a:r>
              <a:rPr lang="pl-PL" sz="1600" dirty="0"/>
              <a:t>poniższe czynniki motywują Panią/Pana do rozwoju zawodowego? (%) </a:t>
            </a:r>
            <a:endParaRPr lang="pl-PL" sz="1600" dirty="0" smtClean="0"/>
          </a:p>
          <a:p>
            <a:pPr>
              <a:defRPr sz="1600"/>
            </a:pPr>
            <a:r>
              <a:rPr lang="pl-PL" sz="1600" dirty="0" smtClean="0"/>
              <a:t>N=3798 </a:t>
            </a:r>
            <a:r>
              <a:rPr lang="pl-PL" sz="1600" dirty="0"/>
              <a:t>ODPOWIEDZI NAUCZYCIELI 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43624363781612902"/>
          <c:y val="0.16853462493584978"/>
          <c:w val="0.54155456760029697"/>
          <c:h val="0.659958943865082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968-49C7-B8A6-10200644B7C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968-49C7-B8A6-10200644B7C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968-49C7-B8A6-10200644B7CA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8968-49C7-B8A6-10200644B7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awans zawodowy</c:v>
                </c:pt>
                <c:pt idx="1">
                  <c:v>konieczność dostosowania do zmian w systemie oświaty</c:v>
                </c:pt>
                <c:pt idx="2">
                  <c:v>bezpieczeństwo zatrudnienia</c:v>
                </c:pt>
                <c:pt idx="3">
                  <c:v>atmosfera w pracy</c:v>
                </c:pt>
                <c:pt idx="4">
                  <c:v>potrzeby uczniów</c:v>
                </c:pt>
                <c:pt idx="5">
                  <c:v>zmieniający się świat</c:v>
                </c:pt>
                <c:pt idx="6">
                  <c:v>postępujący rozwój wiedzy</c:v>
                </c:pt>
                <c:pt idx="7">
                  <c:v>kwestie finansowe (np. wzrost wynagrodzenia, dofinansowanie do szkoleń)</c:v>
                </c:pt>
                <c:pt idx="8">
                  <c:v>własne zainteresowania</c:v>
                </c:pt>
              </c:strCache>
            </c:strRef>
          </c:cat>
          <c:val>
            <c:numRef>
              <c:f>Arkusz1!$B$2:$B$10</c:f>
              <c:numCache>
                <c:formatCode>General</c:formatCode>
                <c:ptCount val="9"/>
                <c:pt idx="0">
                  <c:v>11.3</c:v>
                </c:pt>
                <c:pt idx="1">
                  <c:v>4.7</c:v>
                </c:pt>
                <c:pt idx="2">
                  <c:v>3.6</c:v>
                </c:pt>
                <c:pt idx="3">
                  <c:v>3.3</c:v>
                </c:pt>
                <c:pt idx="4">
                  <c:v>1</c:v>
                </c:pt>
                <c:pt idx="5">
                  <c:v>0.9</c:v>
                </c:pt>
                <c:pt idx="6">
                  <c:v>0.8</c:v>
                </c:pt>
                <c:pt idx="7">
                  <c:v>5.3</c:v>
                </c:pt>
                <c:pt idx="8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59-1E49-837E-28FE1D38AF8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raczej nie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awans zawodowy</c:v>
                </c:pt>
                <c:pt idx="1">
                  <c:v>konieczność dostosowania do zmian w systemie oświaty</c:v>
                </c:pt>
                <c:pt idx="2">
                  <c:v>bezpieczeństwo zatrudnienia</c:v>
                </c:pt>
                <c:pt idx="3">
                  <c:v>atmosfera w pracy</c:v>
                </c:pt>
                <c:pt idx="4">
                  <c:v>potrzeby uczniów</c:v>
                </c:pt>
                <c:pt idx="5">
                  <c:v>zmieniający się świat</c:v>
                </c:pt>
                <c:pt idx="6">
                  <c:v>postępujący rozwój wiedzy</c:v>
                </c:pt>
                <c:pt idx="7">
                  <c:v>kwestie finansowe (np. wzrost wynagrodzenia, dofinansowanie do szkoleń)</c:v>
                </c:pt>
                <c:pt idx="8">
                  <c:v>własne zainteresowania</c:v>
                </c:pt>
              </c:strCache>
            </c:strRef>
          </c:cat>
          <c:val>
            <c:numRef>
              <c:f>Arkusz1!$C$2:$C$10</c:f>
              <c:numCache>
                <c:formatCode>General</c:formatCode>
                <c:ptCount val="9"/>
                <c:pt idx="0">
                  <c:v>17</c:v>
                </c:pt>
                <c:pt idx="1">
                  <c:v>9.3000000000000007</c:v>
                </c:pt>
                <c:pt idx="2">
                  <c:v>7.6</c:v>
                </c:pt>
                <c:pt idx="3">
                  <c:v>7.6</c:v>
                </c:pt>
                <c:pt idx="4">
                  <c:v>2.2000000000000002</c:v>
                </c:pt>
                <c:pt idx="5">
                  <c:v>1.9</c:v>
                </c:pt>
                <c:pt idx="6">
                  <c:v>1.3</c:v>
                </c:pt>
                <c:pt idx="7">
                  <c:v>7</c:v>
                </c:pt>
                <c:pt idx="8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59-1E49-837E-28FE1D38AF81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8"/>
              <c:layout>
                <c:manualLayout>
                  <c:x val="4.667891038558893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968-49C7-B8A6-10200644B7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awans zawodowy</c:v>
                </c:pt>
                <c:pt idx="1">
                  <c:v>konieczność dostosowania do zmian w systemie oświaty</c:v>
                </c:pt>
                <c:pt idx="2">
                  <c:v>bezpieczeństwo zatrudnienia</c:v>
                </c:pt>
                <c:pt idx="3">
                  <c:v>atmosfera w pracy</c:v>
                </c:pt>
                <c:pt idx="4">
                  <c:v>potrzeby uczniów</c:v>
                </c:pt>
                <c:pt idx="5">
                  <c:v>zmieniający się świat</c:v>
                </c:pt>
                <c:pt idx="6">
                  <c:v>postępujący rozwój wiedzy</c:v>
                </c:pt>
                <c:pt idx="7">
                  <c:v>kwestie finansowe (np. wzrost wynagrodzenia, dofinansowanie do szkoleń)</c:v>
                </c:pt>
                <c:pt idx="8">
                  <c:v>własne zainteresowania</c:v>
                </c:pt>
              </c:strCache>
            </c:strRef>
          </c:cat>
          <c:val>
            <c:numRef>
              <c:f>Arkusz1!$D$2:$D$10</c:f>
              <c:numCache>
                <c:formatCode>General</c:formatCode>
                <c:ptCount val="9"/>
                <c:pt idx="0">
                  <c:v>14.3</c:v>
                </c:pt>
                <c:pt idx="1">
                  <c:v>16.2</c:v>
                </c:pt>
                <c:pt idx="2">
                  <c:v>15.5</c:v>
                </c:pt>
                <c:pt idx="3">
                  <c:v>15.7</c:v>
                </c:pt>
                <c:pt idx="4">
                  <c:v>8</c:v>
                </c:pt>
                <c:pt idx="5">
                  <c:v>8.9</c:v>
                </c:pt>
                <c:pt idx="6">
                  <c:v>6.1</c:v>
                </c:pt>
                <c:pt idx="7">
                  <c:v>9.6</c:v>
                </c:pt>
                <c:pt idx="8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B59-1E49-837E-28FE1D38AF81}"/>
            </c:ext>
          </c:extLst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raczej tak</c:v>
                </c:pt>
              </c:strCache>
            </c:strRef>
          </c:tx>
          <c:spPr>
            <a:solidFill>
              <a:srgbClr val="C8E51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awans zawodowy</c:v>
                </c:pt>
                <c:pt idx="1">
                  <c:v>konieczność dostosowania do zmian w systemie oświaty</c:v>
                </c:pt>
                <c:pt idx="2">
                  <c:v>bezpieczeństwo zatrudnienia</c:v>
                </c:pt>
                <c:pt idx="3">
                  <c:v>atmosfera w pracy</c:v>
                </c:pt>
                <c:pt idx="4">
                  <c:v>potrzeby uczniów</c:v>
                </c:pt>
                <c:pt idx="5">
                  <c:v>zmieniający się świat</c:v>
                </c:pt>
                <c:pt idx="6">
                  <c:v>postępujący rozwój wiedzy</c:v>
                </c:pt>
                <c:pt idx="7">
                  <c:v>kwestie finansowe (np. wzrost wynagrodzenia, dofinansowanie do szkoleń)</c:v>
                </c:pt>
                <c:pt idx="8">
                  <c:v>własne zainteresowania</c:v>
                </c:pt>
              </c:strCache>
            </c:strRef>
          </c:cat>
          <c:val>
            <c:numRef>
              <c:f>Arkusz1!$E$2:$E$10</c:f>
              <c:numCache>
                <c:formatCode>General</c:formatCode>
                <c:ptCount val="9"/>
                <c:pt idx="0">
                  <c:v>32.9</c:v>
                </c:pt>
                <c:pt idx="1">
                  <c:v>42</c:v>
                </c:pt>
                <c:pt idx="2">
                  <c:v>41.2</c:v>
                </c:pt>
                <c:pt idx="3">
                  <c:v>40</c:v>
                </c:pt>
                <c:pt idx="4">
                  <c:v>49.7</c:v>
                </c:pt>
                <c:pt idx="5">
                  <c:v>46</c:v>
                </c:pt>
                <c:pt idx="6">
                  <c:v>47.2</c:v>
                </c:pt>
                <c:pt idx="7">
                  <c:v>33</c:v>
                </c:pt>
                <c:pt idx="8">
                  <c:v>41.3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B59-1E49-837E-28FE1D38AF81}"/>
            </c:ext>
          </c:extLst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zdecydowanie tak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Arkusz1!$A$2:$A$10</c:f>
              <c:strCache>
                <c:ptCount val="9"/>
                <c:pt idx="0">
                  <c:v>awans zawodowy</c:v>
                </c:pt>
                <c:pt idx="1">
                  <c:v>konieczność dostosowania do zmian w systemie oświaty</c:v>
                </c:pt>
                <c:pt idx="2">
                  <c:v>bezpieczeństwo zatrudnienia</c:v>
                </c:pt>
                <c:pt idx="3">
                  <c:v>atmosfera w pracy</c:v>
                </c:pt>
                <c:pt idx="4">
                  <c:v>potrzeby uczniów</c:v>
                </c:pt>
                <c:pt idx="5">
                  <c:v>zmieniający się świat</c:v>
                </c:pt>
                <c:pt idx="6">
                  <c:v>postępujący rozwój wiedzy</c:v>
                </c:pt>
                <c:pt idx="7">
                  <c:v>kwestie finansowe (np. wzrost wynagrodzenia, dofinansowanie do szkoleń)</c:v>
                </c:pt>
                <c:pt idx="8">
                  <c:v>własne zainteresowania</c:v>
                </c:pt>
              </c:strCache>
            </c:strRef>
          </c:cat>
          <c:val>
            <c:numRef>
              <c:f>Arkusz1!$F$2:$F$10</c:f>
              <c:numCache>
                <c:formatCode>General</c:formatCode>
                <c:ptCount val="9"/>
                <c:pt idx="0">
                  <c:v>24.5</c:v>
                </c:pt>
                <c:pt idx="1">
                  <c:v>27.8</c:v>
                </c:pt>
                <c:pt idx="2">
                  <c:v>32.1</c:v>
                </c:pt>
                <c:pt idx="3">
                  <c:v>33.4</c:v>
                </c:pt>
                <c:pt idx="4">
                  <c:v>39.1</c:v>
                </c:pt>
                <c:pt idx="5">
                  <c:v>42.3</c:v>
                </c:pt>
                <c:pt idx="6">
                  <c:v>44.6</c:v>
                </c:pt>
                <c:pt idx="7">
                  <c:v>45.1</c:v>
                </c:pt>
                <c:pt idx="8">
                  <c:v>53.2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B59-1E49-837E-28FE1D38AF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-2048839720"/>
        <c:axId val="-2048843208"/>
      </c:barChart>
      <c:catAx>
        <c:axId val="-20488397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 sz="1400"/>
            </a:pPr>
            <a:endParaRPr lang="pl-PL"/>
          </a:p>
        </c:txPr>
        <c:crossAx val="-2048843208"/>
        <c:crosses val="autoZero"/>
        <c:auto val="1"/>
        <c:lblAlgn val="ctr"/>
        <c:lblOffset val="100"/>
        <c:noMultiLvlLbl val="0"/>
      </c:catAx>
      <c:valAx>
        <c:axId val="-2048843208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pl-PL"/>
          </a:p>
        </c:txPr>
        <c:crossAx val="-2048839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sz="1600"/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l-PL" sz="1600" b="1" dirty="0" smtClean="0">
                <a:solidFill>
                  <a:sysClr val="windowText" lastClr="000000"/>
                </a:solidFill>
              </a:rPr>
              <a:t>Czy </a:t>
            </a:r>
            <a:r>
              <a:rPr lang="pl-PL" sz="1600" b="1" dirty="0">
                <a:solidFill>
                  <a:sysClr val="windowText" lastClr="000000"/>
                </a:solidFill>
              </a:rPr>
              <a:t>jest Pani/Pan członkiem sieci współpracy </a:t>
            </a:r>
            <a:r>
              <a:rPr lang="pl-PL" sz="1600" b="1" dirty="0" smtClean="0">
                <a:solidFill>
                  <a:sysClr val="windowText" lastClr="000000"/>
                </a:solidFill>
              </a:rPr>
              <a:t>i </a:t>
            </a:r>
            <a:r>
              <a:rPr lang="pl-PL" sz="1600" b="1" dirty="0">
                <a:solidFill>
                  <a:sysClr val="windowText" lastClr="000000"/>
                </a:solidFill>
              </a:rPr>
              <a:t>samokształcenia nauczycieli? (%) </a:t>
            </a:r>
            <a:r>
              <a:rPr lang="pl-PL" sz="1600" b="1" dirty="0" smtClean="0">
                <a:solidFill>
                  <a:sysClr val="windowText" lastClr="000000"/>
                </a:solidFill>
              </a:rPr>
              <a:t>N=3798</a:t>
            </a:r>
            <a:r>
              <a:rPr lang="pl-PL" sz="1600" b="1" baseline="0" dirty="0" smtClean="0">
                <a:solidFill>
                  <a:sysClr val="windowText" lastClr="000000"/>
                </a:solidFill>
              </a:rPr>
              <a:t> </a:t>
            </a:r>
            <a:r>
              <a:rPr lang="pl-PL" sz="1600" b="1" baseline="0" dirty="0">
                <a:solidFill>
                  <a:sysClr val="windowText" lastClr="000000"/>
                </a:solidFill>
              </a:rPr>
              <a:t>ODPOWIEDZI NAUCZYCIELI</a:t>
            </a:r>
            <a:endParaRPr lang="en-US" sz="1600" b="1" dirty="0">
              <a:solidFill>
                <a:sysClr val="windowText" lastClr="000000"/>
              </a:solidFill>
            </a:endParaRPr>
          </a:p>
        </c:rich>
      </c:tx>
      <c:layout>
        <c:manualLayout>
          <c:xMode val="edge"/>
          <c:yMode val="edge"/>
          <c:x val="0.13895101737434051"/>
          <c:y val="1.789906337630831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3708384307709004"/>
          <c:y val="0.23655021626860437"/>
          <c:w val="0.29833937087347739"/>
          <c:h val="0.51789201650096328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Pt>
            <c:idx val="0"/>
            <c:bubble3D val="0"/>
            <c:spPr>
              <a:solidFill>
                <a:srgbClr val="C8E51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E8B-A345-939A-CF119515646C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E8B-A345-939A-CF119515646C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E8B-A345-939A-CF119515646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E8B-A345-939A-CF119515646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Arkusz1!$A$2:$A$5</c:f>
              <c:strCache>
                <c:ptCount val="4"/>
                <c:pt idx="0">
                  <c:v>tak, jestem członkiem jednej sieci</c:v>
                </c:pt>
                <c:pt idx="1">
                  <c:v>tak, jestem członkiem więcej niż jednej sieci</c:v>
                </c:pt>
                <c:pt idx="2">
                  <c:v>nie, nie jestem członkiem żadnej sieci</c:v>
                </c:pt>
                <c:pt idx="3">
                  <c:v>nie, ale chciałabym/chciałbym uczestniczyć w działaniach wybranej sieci</c:v>
                </c:pt>
              </c:strCache>
            </c:strRef>
          </c:cat>
          <c:val>
            <c:numRef>
              <c:f>Arkusz1!$B$2:$B$5</c:f>
              <c:numCache>
                <c:formatCode>###0.0</c:formatCode>
                <c:ptCount val="4"/>
                <c:pt idx="0">
                  <c:v>26.54028436018957</c:v>
                </c:pt>
                <c:pt idx="1">
                  <c:v>8.1885202738283311</c:v>
                </c:pt>
                <c:pt idx="2">
                  <c:v>51.500789889415422</c:v>
                </c:pt>
                <c:pt idx="3">
                  <c:v>13.770405476566619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E8B-A345-939A-CF11951564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5777551771269627E-2"/>
          <c:y val="0.79071015121185118"/>
          <c:w val="0.93985237920037101"/>
          <c:h val="0.191390785411840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1600" b="1" dirty="0" smtClean="0"/>
              <a:t>Co </a:t>
            </a:r>
            <a:r>
              <a:rPr lang="pl-PL" sz="1600" b="1" dirty="0"/>
              <a:t>sprawia Pani/Panu największe trudności w wykonywaniu zawodu? (%)* </a:t>
            </a:r>
            <a:endParaRPr lang="pl-PL" sz="1600" b="1" dirty="0" smtClean="0"/>
          </a:p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1600" b="1" dirty="0" smtClean="0"/>
              <a:t>N=3798 </a:t>
            </a:r>
            <a:r>
              <a:rPr lang="pl-PL" sz="1600" b="1" dirty="0"/>
              <a:t>ODPOWIEDZI NAUCZYCIELI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Seria 1</c:v>
                </c:pt>
              </c:strCache>
            </c:strRef>
          </c:tx>
          <c:spPr>
            <a:solidFill>
              <a:srgbClr val="3366FF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94-2145-8B6C-42AB73EEF96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Arkusz1!$A$2:$A$13</c:f>
              <c:strCache>
                <c:ptCount val="12"/>
                <c:pt idx="0">
                  <c:v>brak wystarczających umiejętności w zakresie wykorzystania nowoczesnych technologii</c:v>
                </c:pt>
                <c:pt idx="1">
                  <c:v>niewystarczająca wiedza psychologiczna</c:v>
                </c:pt>
                <c:pt idx="2">
                  <c:v>nic nie sprawia mi trudności w wykonywaniu zawodu</c:v>
                </c:pt>
                <c:pt idx="3">
                  <c:v>realizacja zapisów podstawy programowej</c:v>
                </c:pt>
                <c:pt idx="4">
                  <c:v>obecność w klasie uczniów o specjalnych potrzebach edukacyjnych</c:v>
                </c:pt>
                <c:pt idx="5">
                  <c:v>niewystarczająca liczba pomocy dydaktycznych</c:v>
                </c:pt>
                <c:pt idx="6">
                  <c:v>brak współpracy ze strony rodziców uczniów</c:v>
                </c:pt>
                <c:pt idx="7">
                  <c:v>nadmiar obowiązków zawodowych</c:v>
                </c:pt>
                <c:pt idx="8">
                  <c:v>mała liczba godzin przeznaczonych na realizację przedmiotu</c:v>
                </c:pt>
                <c:pt idx="9">
                  <c:v>zbyt duża liczba uczniów w klasie</c:v>
                </c:pt>
                <c:pt idx="10">
                  <c:v>często wprowadzane zmiany w systemie oświaty i prawie oświatowym</c:v>
                </c:pt>
                <c:pt idx="11">
                  <c:v>bierna postawa uczniów w stosunku do nauki</c:v>
                </c:pt>
              </c:strCache>
            </c:strRef>
          </c:cat>
          <c:val>
            <c:numRef>
              <c:f>Arkusz1!$B$2:$B$13</c:f>
              <c:numCache>
                <c:formatCode>General</c:formatCode>
                <c:ptCount val="12"/>
                <c:pt idx="0">
                  <c:v>3.1</c:v>
                </c:pt>
                <c:pt idx="1">
                  <c:v>3.6</c:v>
                </c:pt>
                <c:pt idx="2">
                  <c:v>4.9000000000000004</c:v>
                </c:pt>
                <c:pt idx="3">
                  <c:v>6.9</c:v>
                </c:pt>
                <c:pt idx="4">
                  <c:v>11.2</c:v>
                </c:pt>
                <c:pt idx="5">
                  <c:v>17.3</c:v>
                </c:pt>
                <c:pt idx="6">
                  <c:v>17.5</c:v>
                </c:pt>
                <c:pt idx="7">
                  <c:v>26.4</c:v>
                </c:pt>
                <c:pt idx="8">
                  <c:v>31.9</c:v>
                </c:pt>
                <c:pt idx="9">
                  <c:v>36.799999999999997</c:v>
                </c:pt>
                <c:pt idx="10">
                  <c:v>44.9</c:v>
                </c:pt>
                <c:pt idx="11">
                  <c:v>47.4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94-2145-8B6C-42AB73EEF9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-2048053112"/>
        <c:axId val="-2048049640"/>
      </c:barChart>
      <c:catAx>
        <c:axId val="-20480531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-2048049640"/>
        <c:crosses val="autoZero"/>
        <c:auto val="1"/>
        <c:lblAlgn val="ctr"/>
        <c:lblOffset val="100"/>
        <c:noMultiLvlLbl val="0"/>
      </c:catAx>
      <c:valAx>
        <c:axId val="-2048049640"/>
        <c:scaling>
          <c:orientation val="minMax"/>
          <c:max val="10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-2048053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pl-PL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BA742E-63B6-4D32-A081-64EF35CFC4C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E423DAE-6A1E-47A1-B2F3-132E6FCFF13A}">
      <dgm:prSet phldrT="[Tekst]" custT="1"/>
      <dgm:spPr/>
      <dgm:t>
        <a:bodyPr anchor="ctr"/>
        <a:lstStyle/>
        <a:p>
          <a:pPr algn="ctr"/>
          <a:r>
            <a:rPr lang="pl-PL" sz="1600" b="1" dirty="0"/>
            <a:t>KOMPETENCJE</a:t>
          </a:r>
          <a:endParaRPr lang="pl-PL" sz="1400" b="1" dirty="0"/>
        </a:p>
      </dgm:t>
    </dgm:pt>
    <dgm:pt modelId="{1D74A9A9-0407-4CE4-AE9D-CDDC72EEAE72}" type="parTrans" cxnId="{D797B6C8-D888-408C-89D2-61FFD8CF04B7}">
      <dgm:prSet/>
      <dgm:spPr/>
      <dgm:t>
        <a:bodyPr/>
        <a:lstStyle/>
        <a:p>
          <a:endParaRPr lang="pl-PL"/>
        </a:p>
      </dgm:t>
    </dgm:pt>
    <dgm:pt modelId="{3678EC1D-A182-4F22-8248-51BE185B5D8B}" type="sibTrans" cxnId="{D797B6C8-D888-408C-89D2-61FFD8CF04B7}">
      <dgm:prSet/>
      <dgm:spPr/>
      <dgm:t>
        <a:bodyPr/>
        <a:lstStyle/>
        <a:p>
          <a:endParaRPr lang="pl-PL"/>
        </a:p>
      </dgm:t>
    </dgm:pt>
    <dgm:pt modelId="{B3D81C00-E405-43C9-8593-70BBBE4A741A}">
      <dgm:prSet custT="1"/>
      <dgm:spPr/>
      <dgm:t>
        <a:bodyPr anchor="ctr"/>
        <a:lstStyle/>
        <a:p>
          <a:r>
            <a:rPr lang="pl-PL" sz="1600" b="1" dirty="0"/>
            <a:t>Ocena (i samoocena) kompetencji nauczyciela</a:t>
          </a:r>
        </a:p>
      </dgm:t>
    </dgm:pt>
    <dgm:pt modelId="{EF4C899D-0F0A-4940-89F6-43C2E5087108}" type="parTrans" cxnId="{C860BBFF-435D-456A-A060-79315C1A84FB}">
      <dgm:prSet/>
      <dgm:spPr/>
      <dgm:t>
        <a:bodyPr/>
        <a:lstStyle/>
        <a:p>
          <a:endParaRPr lang="pl-PL"/>
        </a:p>
      </dgm:t>
    </dgm:pt>
    <dgm:pt modelId="{54AA796F-DEBB-45BB-B569-5D715A26536E}" type="sibTrans" cxnId="{C860BBFF-435D-456A-A060-79315C1A84FB}">
      <dgm:prSet/>
      <dgm:spPr/>
      <dgm:t>
        <a:bodyPr/>
        <a:lstStyle/>
        <a:p>
          <a:endParaRPr lang="pl-PL"/>
        </a:p>
      </dgm:t>
    </dgm:pt>
    <dgm:pt modelId="{7C16886A-3908-4D29-922A-36BFA2C8C018}">
      <dgm:prSet custT="1"/>
      <dgm:spPr/>
      <dgm:t>
        <a:bodyPr anchor="ctr"/>
        <a:lstStyle/>
        <a:p>
          <a:r>
            <a:rPr lang="pl-PL" sz="1600" b="1" dirty="0"/>
            <a:t>Identyfikacja współczesnych wyzwań przez nauczyciela</a:t>
          </a:r>
        </a:p>
      </dgm:t>
    </dgm:pt>
    <dgm:pt modelId="{73C5C04A-3C15-42FD-B852-30AA1093BC8B}" type="parTrans" cxnId="{3F6C4858-425A-4FDF-8347-19EA019A2D6B}">
      <dgm:prSet/>
      <dgm:spPr/>
      <dgm:t>
        <a:bodyPr/>
        <a:lstStyle/>
        <a:p>
          <a:endParaRPr lang="pl-PL"/>
        </a:p>
      </dgm:t>
    </dgm:pt>
    <dgm:pt modelId="{FCCEFC30-8D35-4BA1-A542-1B1445C062A8}" type="sibTrans" cxnId="{3F6C4858-425A-4FDF-8347-19EA019A2D6B}">
      <dgm:prSet/>
      <dgm:spPr/>
      <dgm:t>
        <a:bodyPr/>
        <a:lstStyle/>
        <a:p>
          <a:endParaRPr lang="pl-PL"/>
        </a:p>
      </dgm:t>
    </dgm:pt>
    <dgm:pt modelId="{BAAEDFB2-D3E6-4DD4-A401-2D8702B1E983}">
      <dgm:prSet custT="1"/>
      <dgm:spPr/>
      <dgm:t>
        <a:bodyPr anchor="ctr"/>
        <a:lstStyle/>
        <a:p>
          <a:pPr algn="ctr"/>
          <a:r>
            <a:rPr lang="pl-PL" sz="1600" b="1" dirty="0"/>
            <a:t>WSPÓŁPRACA</a:t>
          </a:r>
          <a:endParaRPr lang="pl-PL" sz="1400" b="1" dirty="0"/>
        </a:p>
      </dgm:t>
    </dgm:pt>
    <dgm:pt modelId="{D0588202-24CA-4A90-882A-0E0F118BF36B}" type="parTrans" cxnId="{B3B848EA-481D-433D-8906-35D45D4DC852}">
      <dgm:prSet/>
      <dgm:spPr/>
      <dgm:t>
        <a:bodyPr/>
        <a:lstStyle/>
        <a:p>
          <a:endParaRPr lang="pl-PL"/>
        </a:p>
      </dgm:t>
    </dgm:pt>
    <dgm:pt modelId="{BCC6DC90-1819-47D4-AD09-32A1466DADAB}" type="sibTrans" cxnId="{B3B848EA-481D-433D-8906-35D45D4DC852}">
      <dgm:prSet/>
      <dgm:spPr/>
      <dgm:t>
        <a:bodyPr/>
        <a:lstStyle/>
        <a:p>
          <a:endParaRPr lang="pl-PL"/>
        </a:p>
      </dgm:t>
    </dgm:pt>
    <dgm:pt modelId="{64230843-C151-4B70-B548-46D70546FA2E}">
      <dgm:prSet custT="1"/>
      <dgm:spPr/>
      <dgm:t>
        <a:bodyPr anchor="ctr"/>
        <a:lstStyle/>
        <a:p>
          <a:r>
            <a:rPr lang="pl-PL" sz="1600" b="1" dirty="0"/>
            <a:t>Ocena relacji w środowisku nauczycieli oraz relacji nauczycieli z uczniami i rodzicami</a:t>
          </a:r>
        </a:p>
      </dgm:t>
    </dgm:pt>
    <dgm:pt modelId="{121445ED-C28D-497E-8264-C770B8B9C68D}" type="parTrans" cxnId="{7F8F9C93-85C2-4252-B856-6CA28850276F}">
      <dgm:prSet/>
      <dgm:spPr/>
      <dgm:t>
        <a:bodyPr/>
        <a:lstStyle/>
        <a:p>
          <a:endParaRPr lang="pl-PL"/>
        </a:p>
      </dgm:t>
    </dgm:pt>
    <dgm:pt modelId="{84D4D55D-BAF8-4D36-9B0B-7FE231E7E64F}" type="sibTrans" cxnId="{7F8F9C93-85C2-4252-B856-6CA28850276F}">
      <dgm:prSet/>
      <dgm:spPr/>
      <dgm:t>
        <a:bodyPr/>
        <a:lstStyle/>
        <a:p>
          <a:endParaRPr lang="pl-PL"/>
        </a:p>
      </dgm:t>
    </dgm:pt>
    <dgm:pt modelId="{C58C2148-521C-4EEB-A3CF-2ED569D2052E}">
      <dgm:prSet custT="1"/>
      <dgm:spPr/>
      <dgm:t>
        <a:bodyPr anchor="ctr"/>
        <a:lstStyle/>
        <a:p>
          <a:r>
            <a:rPr lang="pl-PL" sz="1600" b="1" dirty="0"/>
            <a:t>Analiza obszarów współdziałania nauczycieli z uczniami i rodzicami oraz wpływu tej współpracy na proces edukacyjny uczniów</a:t>
          </a:r>
        </a:p>
      </dgm:t>
    </dgm:pt>
    <dgm:pt modelId="{6390C1A8-695A-4A60-8D4A-EA18BA3EA750}" type="parTrans" cxnId="{C78060E6-252A-454D-A76D-98B9B06E3F99}">
      <dgm:prSet/>
      <dgm:spPr/>
      <dgm:t>
        <a:bodyPr/>
        <a:lstStyle/>
        <a:p>
          <a:endParaRPr lang="pl-PL"/>
        </a:p>
      </dgm:t>
    </dgm:pt>
    <dgm:pt modelId="{E3D8FE44-0145-4D09-BF09-5793946B388F}" type="sibTrans" cxnId="{C78060E6-252A-454D-A76D-98B9B06E3F99}">
      <dgm:prSet/>
      <dgm:spPr/>
      <dgm:t>
        <a:bodyPr/>
        <a:lstStyle/>
        <a:p>
          <a:endParaRPr lang="pl-PL"/>
        </a:p>
      </dgm:t>
    </dgm:pt>
    <dgm:pt modelId="{DF9DE0DA-042C-42B8-8438-BA44EEE4FE28}">
      <dgm:prSet custT="1"/>
      <dgm:spPr/>
      <dgm:t>
        <a:bodyPr anchor="ctr"/>
        <a:lstStyle/>
        <a:p>
          <a:pPr algn="ctr"/>
          <a:r>
            <a:rPr lang="pl-PL" sz="1600" b="1" dirty="0"/>
            <a:t>SPRAWSTWO/WPŁYW</a:t>
          </a:r>
        </a:p>
      </dgm:t>
    </dgm:pt>
    <dgm:pt modelId="{143EFF4B-02B4-4D92-A29A-16E7F2A77D3B}" type="parTrans" cxnId="{F1BCFDBB-47D0-4457-AEF6-08EE536922F1}">
      <dgm:prSet/>
      <dgm:spPr/>
      <dgm:t>
        <a:bodyPr/>
        <a:lstStyle/>
        <a:p>
          <a:endParaRPr lang="pl-PL"/>
        </a:p>
      </dgm:t>
    </dgm:pt>
    <dgm:pt modelId="{AE7B2060-13AB-4C2F-81AE-B72A9FE896A9}" type="sibTrans" cxnId="{F1BCFDBB-47D0-4457-AEF6-08EE536922F1}">
      <dgm:prSet/>
      <dgm:spPr/>
      <dgm:t>
        <a:bodyPr/>
        <a:lstStyle/>
        <a:p>
          <a:endParaRPr lang="pl-PL"/>
        </a:p>
      </dgm:t>
    </dgm:pt>
    <dgm:pt modelId="{F8ED1924-BA40-45F2-8A56-C2275FBB5BAB}">
      <dgm:prSet custT="1"/>
      <dgm:spPr/>
      <dgm:t>
        <a:bodyPr anchor="ctr"/>
        <a:lstStyle/>
        <a:p>
          <a:r>
            <a:rPr lang="pl-PL" sz="1600" b="1" dirty="0"/>
            <a:t>Ocena stopnia autonomii nauczyciela w przebiegu jego pracy, określenie czynników ograniczających niezależność i samodzielność</a:t>
          </a:r>
        </a:p>
      </dgm:t>
    </dgm:pt>
    <dgm:pt modelId="{661195E0-8C23-4787-9D3D-F48A90D12BBB}" type="parTrans" cxnId="{2C64BE0C-ED09-4E21-BB76-DE9FEED6AA96}">
      <dgm:prSet/>
      <dgm:spPr/>
      <dgm:t>
        <a:bodyPr/>
        <a:lstStyle/>
        <a:p>
          <a:endParaRPr lang="pl-PL"/>
        </a:p>
      </dgm:t>
    </dgm:pt>
    <dgm:pt modelId="{56352696-B660-4525-B305-CDD7404E6F7D}" type="sibTrans" cxnId="{2C64BE0C-ED09-4E21-BB76-DE9FEED6AA96}">
      <dgm:prSet/>
      <dgm:spPr/>
      <dgm:t>
        <a:bodyPr/>
        <a:lstStyle/>
        <a:p>
          <a:endParaRPr lang="pl-PL"/>
        </a:p>
      </dgm:t>
    </dgm:pt>
    <dgm:pt modelId="{3AF00A9B-D675-4A52-B22C-0A53178420B8}">
      <dgm:prSet custT="1"/>
      <dgm:spPr/>
      <dgm:t>
        <a:bodyPr anchor="ctr"/>
        <a:lstStyle/>
        <a:p>
          <a:r>
            <a:rPr lang="pl-PL" sz="1600" b="1" dirty="0"/>
            <a:t>Ocena wpływu nauczyciela na proces edukacyjny uczniów, w tym na kształtowanie ich postaw i zachowania</a:t>
          </a:r>
        </a:p>
      </dgm:t>
    </dgm:pt>
    <dgm:pt modelId="{1B8FD37F-A2EE-48AC-8306-232849ECCDD5}" type="parTrans" cxnId="{3B07970D-9EBB-4083-855C-C3DFDFECF55E}">
      <dgm:prSet/>
      <dgm:spPr/>
      <dgm:t>
        <a:bodyPr/>
        <a:lstStyle/>
        <a:p>
          <a:endParaRPr lang="pl-PL"/>
        </a:p>
      </dgm:t>
    </dgm:pt>
    <dgm:pt modelId="{85A460EA-6688-4541-BAEB-40B29483978E}" type="sibTrans" cxnId="{3B07970D-9EBB-4083-855C-C3DFDFECF55E}">
      <dgm:prSet/>
      <dgm:spPr/>
      <dgm:t>
        <a:bodyPr/>
        <a:lstStyle/>
        <a:p>
          <a:endParaRPr lang="pl-PL"/>
        </a:p>
      </dgm:t>
    </dgm:pt>
    <dgm:pt modelId="{BB4CA7DF-DB38-4D83-B821-6620FEE5E246}">
      <dgm:prSet custT="1"/>
      <dgm:spPr/>
      <dgm:t>
        <a:bodyPr anchor="ctr"/>
        <a:lstStyle/>
        <a:p>
          <a:pPr algn="ctr"/>
          <a:r>
            <a:rPr lang="pl-PL" sz="1600" b="1" dirty="0"/>
            <a:t>ROZWÓJ ZAWODOWY NAUCZYCIELA</a:t>
          </a:r>
        </a:p>
      </dgm:t>
    </dgm:pt>
    <dgm:pt modelId="{DBE2E87A-D876-4434-A55B-9200B1676136}" type="parTrans" cxnId="{C9C2C0A8-3474-490D-A12D-42E898AF137F}">
      <dgm:prSet/>
      <dgm:spPr/>
      <dgm:t>
        <a:bodyPr/>
        <a:lstStyle/>
        <a:p>
          <a:endParaRPr lang="pl-PL"/>
        </a:p>
      </dgm:t>
    </dgm:pt>
    <dgm:pt modelId="{E04C2B20-1861-4621-8660-F6DB6DD4A4B2}" type="sibTrans" cxnId="{C9C2C0A8-3474-490D-A12D-42E898AF137F}">
      <dgm:prSet/>
      <dgm:spPr/>
      <dgm:t>
        <a:bodyPr/>
        <a:lstStyle/>
        <a:p>
          <a:endParaRPr lang="pl-PL"/>
        </a:p>
      </dgm:t>
    </dgm:pt>
    <dgm:pt modelId="{6F6459EF-0F1D-4856-85F8-20DEF5CC3C5A}">
      <dgm:prSet custT="1"/>
      <dgm:spPr/>
      <dgm:t>
        <a:bodyPr anchor="ctr"/>
        <a:lstStyle/>
        <a:p>
          <a:r>
            <a:rPr lang="pl-PL" sz="1600" b="1" dirty="0"/>
            <a:t>Postrzeganie własnego rozwoju zawodowego przez nauczyciela</a:t>
          </a:r>
        </a:p>
      </dgm:t>
    </dgm:pt>
    <dgm:pt modelId="{10EB7212-43C3-4EDB-96A7-0606CAB4E2FD}" type="parTrans" cxnId="{9C45A074-3ACD-4D7F-95DC-A0696D52AA99}">
      <dgm:prSet/>
      <dgm:spPr/>
      <dgm:t>
        <a:bodyPr/>
        <a:lstStyle/>
        <a:p>
          <a:endParaRPr lang="pl-PL"/>
        </a:p>
      </dgm:t>
    </dgm:pt>
    <dgm:pt modelId="{18809FBA-9CBA-48B5-A957-691FE1BEF2D2}" type="sibTrans" cxnId="{9C45A074-3ACD-4D7F-95DC-A0696D52AA99}">
      <dgm:prSet/>
      <dgm:spPr/>
      <dgm:t>
        <a:bodyPr/>
        <a:lstStyle/>
        <a:p>
          <a:endParaRPr lang="pl-PL"/>
        </a:p>
      </dgm:t>
    </dgm:pt>
    <dgm:pt modelId="{5AAFC9DE-3A6F-46F8-8373-9D26B4A4B309}">
      <dgm:prSet custT="1"/>
      <dgm:spPr/>
      <dgm:t>
        <a:bodyPr anchor="ctr"/>
        <a:lstStyle/>
        <a:p>
          <a:r>
            <a:rPr lang="pl-PL" sz="1600" b="1" dirty="0"/>
            <a:t>Zidentyfikowanie luk kompetencyjnych nauczycieli w kontekście wyzwań współczesnej edukacji oraz potrzeb rozwojowych z nich wynikających</a:t>
          </a:r>
        </a:p>
      </dgm:t>
    </dgm:pt>
    <dgm:pt modelId="{601BF810-D569-4479-B4D3-0CD3ADCF7889}" type="parTrans" cxnId="{3524D5B8-41BF-4E97-A073-07A6AF6BB520}">
      <dgm:prSet/>
      <dgm:spPr/>
      <dgm:t>
        <a:bodyPr/>
        <a:lstStyle/>
        <a:p>
          <a:endParaRPr lang="pl-PL"/>
        </a:p>
      </dgm:t>
    </dgm:pt>
    <dgm:pt modelId="{53E41ECF-3736-441F-9708-7E26DB4FBD3C}" type="sibTrans" cxnId="{3524D5B8-41BF-4E97-A073-07A6AF6BB520}">
      <dgm:prSet/>
      <dgm:spPr/>
      <dgm:t>
        <a:bodyPr/>
        <a:lstStyle/>
        <a:p>
          <a:endParaRPr lang="pl-PL"/>
        </a:p>
      </dgm:t>
    </dgm:pt>
    <dgm:pt modelId="{8640AA19-C4EB-472C-B772-2ED8D4E44F9A}" type="pres">
      <dgm:prSet presAssocID="{00BA742E-63B6-4D32-A081-64EF35CFC4C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l-PL"/>
        </a:p>
      </dgm:t>
    </dgm:pt>
    <dgm:pt modelId="{704C3AC5-7F03-41C7-8282-B2E93FDD067E}" type="pres">
      <dgm:prSet presAssocID="{3E423DAE-6A1E-47A1-B2F3-132E6FCFF13A}" presName="thickLine" presStyleLbl="alignNode1" presStyleIdx="0" presStyleCnt="4"/>
      <dgm:spPr/>
    </dgm:pt>
    <dgm:pt modelId="{71990768-1A57-4CBF-A141-30CE4CBF2287}" type="pres">
      <dgm:prSet presAssocID="{3E423DAE-6A1E-47A1-B2F3-132E6FCFF13A}" presName="horz1" presStyleCnt="0"/>
      <dgm:spPr/>
    </dgm:pt>
    <dgm:pt modelId="{6DEDE79F-7969-4DF2-A0D3-9212B7DEF010}" type="pres">
      <dgm:prSet presAssocID="{3E423DAE-6A1E-47A1-B2F3-132E6FCFF13A}" presName="tx1" presStyleLbl="revTx" presStyleIdx="0" presStyleCnt="12"/>
      <dgm:spPr/>
      <dgm:t>
        <a:bodyPr/>
        <a:lstStyle/>
        <a:p>
          <a:endParaRPr lang="pl-PL"/>
        </a:p>
      </dgm:t>
    </dgm:pt>
    <dgm:pt modelId="{C6693E14-8B89-4DD9-9817-56F9FD769F74}" type="pres">
      <dgm:prSet presAssocID="{3E423DAE-6A1E-47A1-B2F3-132E6FCFF13A}" presName="vert1" presStyleCnt="0"/>
      <dgm:spPr/>
    </dgm:pt>
    <dgm:pt modelId="{540F2772-AE39-44F6-AB73-E9D018F7281D}" type="pres">
      <dgm:prSet presAssocID="{B3D81C00-E405-43C9-8593-70BBBE4A741A}" presName="vertSpace2a" presStyleCnt="0"/>
      <dgm:spPr/>
    </dgm:pt>
    <dgm:pt modelId="{1216065A-FA7A-4336-A57C-9E9F32370D8B}" type="pres">
      <dgm:prSet presAssocID="{B3D81C00-E405-43C9-8593-70BBBE4A741A}" presName="horz2" presStyleCnt="0"/>
      <dgm:spPr/>
    </dgm:pt>
    <dgm:pt modelId="{E0D6E752-F1D8-4F2A-94AA-CFEFB825D2AE}" type="pres">
      <dgm:prSet presAssocID="{B3D81C00-E405-43C9-8593-70BBBE4A741A}" presName="horzSpace2" presStyleCnt="0"/>
      <dgm:spPr/>
    </dgm:pt>
    <dgm:pt modelId="{77AAE007-2813-4840-9C2D-33A75EC8B576}" type="pres">
      <dgm:prSet presAssocID="{B3D81C00-E405-43C9-8593-70BBBE4A741A}" presName="tx2" presStyleLbl="revTx" presStyleIdx="1" presStyleCnt="12"/>
      <dgm:spPr/>
      <dgm:t>
        <a:bodyPr/>
        <a:lstStyle/>
        <a:p>
          <a:endParaRPr lang="pl-PL"/>
        </a:p>
      </dgm:t>
    </dgm:pt>
    <dgm:pt modelId="{5D36AC74-6683-4A2E-A8EF-60750D320260}" type="pres">
      <dgm:prSet presAssocID="{B3D81C00-E405-43C9-8593-70BBBE4A741A}" presName="vert2" presStyleCnt="0"/>
      <dgm:spPr/>
    </dgm:pt>
    <dgm:pt modelId="{2BCD860A-1045-459D-A5DD-7D4DB99BD7A2}" type="pres">
      <dgm:prSet presAssocID="{B3D81C00-E405-43C9-8593-70BBBE4A741A}" presName="thinLine2b" presStyleLbl="callout" presStyleIdx="0" presStyleCnt="8"/>
      <dgm:spPr/>
    </dgm:pt>
    <dgm:pt modelId="{5B1D1604-12E8-43B6-9255-40D4858F927E}" type="pres">
      <dgm:prSet presAssocID="{B3D81C00-E405-43C9-8593-70BBBE4A741A}" presName="vertSpace2b" presStyleCnt="0"/>
      <dgm:spPr/>
    </dgm:pt>
    <dgm:pt modelId="{C1EE902C-5029-421C-88EC-01CC4B4EA89A}" type="pres">
      <dgm:prSet presAssocID="{7C16886A-3908-4D29-922A-36BFA2C8C018}" presName="horz2" presStyleCnt="0"/>
      <dgm:spPr/>
    </dgm:pt>
    <dgm:pt modelId="{C1071735-571F-488A-9C12-3137449DF1B1}" type="pres">
      <dgm:prSet presAssocID="{7C16886A-3908-4D29-922A-36BFA2C8C018}" presName="horzSpace2" presStyleCnt="0"/>
      <dgm:spPr/>
    </dgm:pt>
    <dgm:pt modelId="{C6B22A55-AFF3-43F6-BDC9-BFA1D1299704}" type="pres">
      <dgm:prSet presAssocID="{7C16886A-3908-4D29-922A-36BFA2C8C018}" presName="tx2" presStyleLbl="revTx" presStyleIdx="2" presStyleCnt="12" custScaleY="106685"/>
      <dgm:spPr/>
      <dgm:t>
        <a:bodyPr/>
        <a:lstStyle/>
        <a:p>
          <a:endParaRPr lang="pl-PL"/>
        </a:p>
      </dgm:t>
    </dgm:pt>
    <dgm:pt modelId="{01A60BC1-B35E-4312-98B2-D928F0A49D39}" type="pres">
      <dgm:prSet presAssocID="{7C16886A-3908-4D29-922A-36BFA2C8C018}" presName="vert2" presStyleCnt="0"/>
      <dgm:spPr/>
    </dgm:pt>
    <dgm:pt modelId="{CCDE33E7-00F2-4CAC-AE4A-E357FF8FA3E9}" type="pres">
      <dgm:prSet presAssocID="{7C16886A-3908-4D29-922A-36BFA2C8C018}" presName="thinLine2b" presStyleLbl="callout" presStyleIdx="1" presStyleCnt="8"/>
      <dgm:spPr/>
    </dgm:pt>
    <dgm:pt modelId="{4BB3EFC4-8A08-4AD3-915E-742447F27567}" type="pres">
      <dgm:prSet presAssocID="{7C16886A-3908-4D29-922A-36BFA2C8C018}" presName="vertSpace2b" presStyleCnt="0"/>
      <dgm:spPr/>
    </dgm:pt>
    <dgm:pt modelId="{AB11C39F-0CFF-4D81-B16A-ED8006B8E7B9}" type="pres">
      <dgm:prSet presAssocID="{BAAEDFB2-D3E6-4DD4-A401-2D8702B1E983}" presName="thickLine" presStyleLbl="alignNode1" presStyleIdx="1" presStyleCnt="4"/>
      <dgm:spPr/>
    </dgm:pt>
    <dgm:pt modelId="{D163F07D-D1EE-437B-A3EE-5F2BD9AE1540}" type="pres">
      <dgm:prSet presAssocID="{BAAEDFB2-D3E6-4DD4-A401-2D8702B1E983}" presName="horz1" presStyleCnt="0"/>
      <dgm:spPr/>
    </dgm:pt>
    <dgm:pt modelId="{975EEF97-E72B-4766-9AE5-B9C74374A56F}" type="pres">
      <dgm:prSet presAssocID="{BAAEDFB2-D3E6-4DD4-A401-2D8702B1E983}" presName="tx1" presStyleLbl="revTx" presStyleIdx="3" presStyleCnt="12"/>
      <dgm:spPr/>
      <dgm:t>
        <a:bodyPr/>
        <a:lstStyle/>
        <a:p>
          <a:endParaRPr lang="pl-PL"/>
        </a:p>
      </dgm:t>
    </dgm:pt>
    <dgm:pt modelId="{9F4CFE7A-6E7A-4657-AD8D-4A8960A7999F}" type="pres">
      <dgm:prSet presAssocID="{BAAEDFB2-D3E6-4DD4-A401-2D8702B1E983}" presName="vert1" presStyleCnt="0"/>
      <dgm:spPr/>
    </dgm:pt>
    <dgm:pt modelId="{BA96B1DF-A8B4-442B-83B9-7D9AD4FCF681}" type="pres">
      <dgm:prSet presAssocID="{64230843-C151-4B70-B548-46D70546FA2E}" presName="vertSpace2a" presStyleCnt="0"/>
      <dgm:spPr/>
    </dgm:pt>
    <dgm:pt modelId="{0DC70CF4-2C7F-4307-AA87-220000AD59FA}" type="pres">
      <dgm:prSet presAssocID="{64230843-C151-4B70-B548-46D70546FA2E}" presName="horz2" presStyleCnt="0"/>
      <dgm:spPr/>
    </dgm:pt>
    <dgm:pt modelId="{6DCAFECE-291A-41DA-8AB8-3E7D190AC0ED}" type="pres">
      <dgm:prSet presAssocID="{64230843-C151-4B70-B548-46D70546FA2E}" presName="horzSpace2" presStyleCnt="0"/>
      <dgm:spPr/>
    </dgm:pt>
    <dgm:pt modelId="{E21DB9BB-907F-4BE1-BAE0-C7E544880624}" type="pres">
      <dgm:prSet presAssocID="{64230843-C151-4B70-B548-46D70546FA2E}" presName="tx2" presStyleLbl="revTx" presStyleIdx="4" presStyleCnt="12"/>
      <dgm:spPr/>
      <dgm:t>
        <a:bodyPr/>
        <a:lstStyle/>
        <a:p>
          <a:endParaRPr lang="pl-PL"/>
        </a:p>
      </dgm:t>
    </dgm:pt>
    <dgm:pt modelId="{963D06AF-2281-4911-A50C-74F651CE6109}" type="pres">
      <dgm:prSet presAssocID="{64230843-C151-4B70-B548-46D70546FA2E}" presName="vert2" presStyleCnt="0"/>
      <dgm:spPr/>
    </dgm:pt>
    <dgm:pt modelId="{18B5827E-34B1-44CA-BC08-5481C7421E95}" type="pres">
      <dgm:prSet presAssocID="{64230843-C151-4B70-B548-46D70546FA2E}" presName="thinLine2b" presStyleLbl="callout" presStyleIdx="2" presStyleCnt="8"/>
      <dgm:spPr/>
    </dgm:pt>
    <dgm:pt modelId="{E60C1E9D-96AD-4486-BFEB-51375BFB22C2}" type="pres">
      <dgm:prSet presAssocID="{64230843-C151-4B70-B548-46D70546FA2E}" presName="vertSpace2b" presStyleCnt="0"/>
      <dgm:spPr/>
    </dgm:pt>
    <dgm:pt modelId="{EB2DA65A-B472-4034-9370-D3ED08B57648}" type="pres">
      <dgm:prSet presAssocID="{C58C2148-521C-4EEB-A3CF-2ED569D2052E}" presName="horz2" presStyleCnt="0"/>
      <dgm:spPr/>
    </dgm:pt>
    <dgm:pt modelId="{71FF5136-3C6A-49E3-9E47-690D00086C07}" type="pres">
      <dgm:prSet presAssocID="{C58C2148-521C-4EEB-A3CF-2ED569D2052E}" presName="horzSpace2" presStyleCnt="0"/>
      <dgm:spPr/>
    </dgm:pt>
    <dgm:pt modelId="{4AD778CD-5CD0-4F98-8730-B472DA93C364}" type="pres">
      <dgm:prSet presAssocID="{C58C2148-521C-4EEB-A3CF-2ED569D2052E}" presName="tx2" presStyleLbl="revTx" presStyleIdx="5" presStyleCnt="12"/>
      <dgm:spPr/>
      <dgm:t>
        <a:bodyPr/>
        <a:lstStyle/>
        <a:p>
          <a:endParaRPr lang="pl-PL"/>
        </a:p>
      </dgm:t>
    </dgm:pt>
    <dgm:pt modelId="{5240C3A1-5EF4-4D67-8642-ABED5DB3DD00}" type="pres">
      <dgm:prSet presAssocID="{C58C2148-521C-4EEB-A3CF-2ED569D2052E}" presName="vert2" presStyleCnt="0"/>
      <dgm:spPr/>
    </dgm:pt>
    <dgm:pt modelId="{6C1666A9-40A9-4B68-A412-F57636A337E4}" type="pres">
      <dgm:prSet presAssocID="{C58C2148-521C-4EEB-A3CF-2ED569D2052E}" presName="thinLine2b" presStyleLbl="callout" presStyleIdx="3" presStyleCnt="8"/>
      <dgm:spPr/>
    </dgm:pt>
    <dgm:pt modelId="{0C487313-14C9-4EB6-88EE-BD0566E7D65F}" type="pres">
      <dgm:prSet presAssocID="{C58C2148-521C-4EEB-A3CF-2ED569D2052E}" presName="vertSpace2b" presStyleCnt="0"/>
      <dgm:spPr/>
    </dgm:pt>
    <dgm:pt modelId="{98FFF026-47BE-4E78-9DF5-301292897885}" type="pres">
      <dgm:prSet presAssocID="{DF9DE0DA-042C-42B8-8438-BA44EEE4FE28}" presName="thickLine" presStyleLbl="alignNode1" presStyleIdx="2" presStyleCnt="4"/>
      <dgm:spPr/>
    </dgm:pt>
    <dgm:pt modelId="{383DD568-1015-46DC-8325-CCA68E73FAFE}" type="pres">
      <dgm:prSet presAssocID="{DF9DE0DA-042C-42B8-8438-BA44EEE4FE28}" presName="horz1" presStyleCnt="0"/>
      <dgm:spPr/>
    </dgm:pt>
    <dgm:pt modelId="{BB1730E6-84DE-4830-9038-C92FEB2E6DD1}" type="pres">
      <dgm:prSet presAssocID="{DF9DE0DA-042C-42B8-8438-BA44EEE4FE28}" presName="tx1" presStyleLbl="revTx" presStyleIdx="6" presStyleCnt="12"/>
      <dgm:spPr/>
      <dgm:t>
        <a:bodyPr/>
        <a:lstStyle/>
        <a:p>
          <a:endParaRPr lang="pl-PL"/>
        </a:p>
      </dgm:t>
    </dgm:pt>
    <dgm:pt modelId="{D83B80CE-8E37-42EF-9BCA-83847C85F059}" type="pres">
      <dgm:prSet presAssocID="{DF9DE0DA-042C-42B8-8438-BA44EEE4FE28}" presName="vert1" presStyleCnt="0"/>
      <dgm:spPr/>
    </dgm:pt>
    <dgm:pt modelId="{9028F6CC-200C-46F2-9781-CECFC383D957}" type="pres">
      <dgm:prSet presAssocID="{F8ED1924-BA40-45F2-8A56-C2275FBB5BAB}" presName="vertSpace2a" presStyleCnt="0"/>
      <dgm:spPr/>
    </dgm:pt>
    <dgm:pt modelId="{891DF6CE-4D50-4DCD-9CCC-C77214541440}" type="pres">
      <dgm:prSet presAssocID="{F8ED1924-BA40-45F2-8A56-C2275FBB5BAB}" presName="horz2" presStyleCnt="0"/>
      <dgm:spPr/>
    </dgm:pt>
    <dgm:pt modelId="{48BA81CA-6710-43FC-8672-ED0D6D80158C}" type="pres">
      <dgm:prSet presAssocID="{F8ED1924-BA40-45F2-8A56-C2275FBB5BAB}" presName="horzSpace2" presStyleCnt="0"/>
      <dgm:spPr/>
    </dgm:pt>
    <dgm:pt modelId="{C05C5A78-CDB0-4D83-B4D4-F660DB773100}" type="pres">
      <dgm:prSet presAssocID="{F8ED1924-BA40-45F2-8A56-C2275FBB5BAB}" presName="tx2" presStyleLbl="revTx" presStyleIdx="7" presStyleCnt="12"/>
      <dgm:spPr/>
      <dgm:t>
        <a:bodyPr/>
        <a:lstStyle/>
        <a:p>
          <a:endParaRPr lang="pl-PL"/>
        </a:p>
      </dgm:t>
    </dgm:pt>
    <dgm:pt modelId="{3C97F38A-C42C-4299-B3E7-1F83ED40DB66}" type="pres">
      <dgm:prSet presAssocID="{F8ED1924-BA40-45F2-8A56-C2275FBB5BAB}" presName="vert2" presStyleCnt="0"/>
      <dgm:spPr/>
    </dgm:pt>
    <dgm:pt modelId="{D522330D-DE17-4048-952B-70C3DB1EEBEF}" type="pres">
      <dgm:prSet presAssocID="{F8ED1924-BA40-45F2-8A56-C2275FBB5BAB}" presName="thinLine2b" presStyleLbl="callout" presStyleIdx="4" presStyleCnt="8"/>
      <dgm:spPr/>
    </dgm:pt>
    <dgm:pt modelId="{1E353AFB-1DED-4518-89B6-10853A7D7E1F}" type="pres">
      <dgm:prSet presAssocID="{F8ED1924-BA40-45F2-8A56-C2275FBB5BAB}" presName="vertSpace2b" presStyleCnt="0"/>
      <dgm:spPr/>
    </dgm:pt>
    <dgm:pt modelId="{29D3F953-A390-4354-9313-635C0C29AEAC}" type="pres">
      <dgm:prSet presAssocID="{3AF00A9B-D675-4A52-B22C-0A53178420B8}" presName="horz2" presStyleCnt="0"/>
      <dgm:spPr/>
    </dgm:pt>
    <dgm:pt modelId="{367FF277-1F19-4234-9D09-0BEC48CE0B84}" type="pres">
      <dgm:prSet presAssocID="{3AF00A9B-D675-4A52-B22C-0A53178420B8}" presName="horzSpace2" presStyleCnt="0"/>
      <dgm:spPr/>
    </dgm:pt>
    <dgm:pt modelId="{7B08CE17-1716-4AB9-9D6E-164264A411BF}" type="pres">
      <dgm:prSet presAssocID="{3AF00A9B-D675-4A52-B22C-0A53178420B8}" presName="tx2" presStyleLbl="revTx" presStyleIdx="8" presStyleCnt="12"/>
      <dgm:spPr/>
      <dgm:t>
        <a:bodyPr/>
        <a:lstStyle/>
        <a:p>
          <a:endParaRPr lang="pl-PL"/>
        </a:p>
      </dgm:t>
    </dgm:pt>
    <dgm:pt modelId="{320052D7-D11E-4BC6-9F3F-FF918305946D}" type="pres">
      <dgm:prSet presAssocID="{3AF00A9B-D675-4A52-B22C-0A53178420B8}" presName="vert2" presStyleCnt="0"/>
      <dgm:spPr/>
    </dgm:pt>
    <dgm:pt modelId="{31EBCC93-A8EC-43FD-A74A-33E72229F8D8}" type="pres">
      <dgm:prSet presAssocID="{3AF00A9B-D675-4A52-B22C-0A53178420B8}" presName="thinLine2b" presStyleLbl="callout" presStyleIdx="5" presStyleCnt="8"/>
      <dgm:spPr/>
    </dgm:pt>
    <dgm:pt modelId="{662CD36E-28A0-414B-B0A4-DE7F9D054FAD}" type="pres">
      <dgm:prSet presAssocID="{3AF00A9B-D675-4A52-B22C-0A53178420B8}" presName="vertSpace2b" presStyleCnt="0"/>
      <dgm:spPr/>
    </dgm:pt>
    <dgm:pt modelId="{05C65DAE-8A09-4A84-8EB5-F4B9F461E197}" type="pres">
      <dgm:prSet presAssocID="{BB4CA7DF-DB38-4D83-B821-6620FEE5E246}" presName="thickLine" presStyleLbl="alignNode1" presStyleIdx="3" presStyleCnt="4"/>
      <dgm:spPr/>
    </dgm:pt>
    <dgm:pt modelId="{676BA04A-F548-4685-BC27-D2A03F27B5FF}" type="pres">
      <dgm:prSet presAssocID="{BB4CA7DF-DB38-4D83-B821-6620FEE5E246}" presName="horz1" presStyleCnt="0"/>
      <dgm:spPr/>
    </dgm:pt>
    <dgm:pt modelId="{68308138-B189-438E-912D-6F3C5066675A}" type="pres">
      <dgm:prSet presAssocID="{BB4CA7DF-DB38-4D83-B821-6620FEE5E246}" presName="tx1" presStyleLbl="revTx" presStyleIdx="9" presStyleCnt="12"/>
      <dgm:spPr/>
      <dgm:t>
        <a:bodyPr/>
        <a:lstStyle/>
        <a:p>
          <a:endParaRPr lang="pl-PL"/>
        </a:p>
      </dgm:t>
    </dgm:pt>
    <dgm:pt modelId="{68729F70-7836-486A-888E-58816C362DEC}" type="pres">
      <dgm:prSet presAssocID="{BB4CA7DF-DB38-4D83-B821-6620FEE5E246}" presName="vert1" presStyleCnt="0"/>
      <dgm:spPr/>
    </dgm:pt>
    <dgm:pt modelId="{A5F58F4D-D584-438C-B4CC-DCD59DBAECFA}" type="pres">
      <dgm:prSet presAssocID="{6F6459EF-0F1D-4856-85F8-20DEF5CC3C5A}" presName="vertSpace2a" presStyleCnt="0"/>
      <dgm:spPr/>
    </dgm:pt>
    <dgm:pt modelId="{EB4431BE-DF67-4B53-9653-269E0C8CE5C9}" type="pres">
      <dgm:prSet presAssocID="{6F6459EF-0F1D-4856-85F8-20DEF5CC3C5A}" presName="horz2" presStyleCnt="0"/>
      <dgm:spPr/>
    </dgm:pt>
    <dgm:pt modelId="{481DA5B6-1D85-4CBE-BC2C-D24475BE64DC}" type="pres">
      <dgm:prSet presAssocID="{6F6459EF-0F1D-4856-85F8-20DEF5CC3C5A}" presName="horzSpace2" presStyleCnt="0"/>
      <dgm:spPr/>
    </dgm:pt>
    <dgm:pt modelId="{A0A572EF-86B7-4858-8D81-A1533AAED0B0}" type="pres">
      <dgm:prSet presAssocID="{6F6459EF-0F1D-4856-85F8-20DEF5CC3C5A}" presName="tx2" presStyleLbl="revTx" presStyleIdx="10" presStyleCnt="12"/>
      <dgm:spPr/>
      <dgm:t>
        <a:bodyPr/>
        <a:lstStyle/>
        <a:p>
          <a:endParaRPr lang="pl-PL"/>
        </a:p>
      </dgm:t>
    </dgm:pt>
    <dgm:pt modelId="{08DFEDD5-CE9B-426A-BB5B-485F5AF1F12B}" type="pres">
      <dgm:prSet presAssocID="{6F6459EF-0F1D-4856-85F8-20DEF5CC3C5A}" presName="vert2" presStyleCnt="0"/>
      <dgm:spPr/>
    </dgm:pt>
    <dgm:pt modelId="{185F88F8-A296-4E07-88F5-65DDD13C7CC6}" type="pres">
      <dgm:prSet presAssocID="{6F6459EF-0F1D-4856-85F8-20DEF5CC3C5A}" presName="thinLine2b" presStyleLbl="callout" presStyleIdx="6" presStyleCnt="8"/>
      <dgm:spPr/>
    </dgm:pt>
    <dgm:pt modelId="{AE857068-9AA9-4216-BED9-E7F41442BB52}" type="pres">
      <dgm:prSet presAssocID="{6F6459EF-0F1D-4856-85F8-20DEF5CC3C5A}" presName="vertSpace2b" presStyleCnt="0"/>
      <dgm:spPr/>
    </dgm:pt>
    <dgm:pt modelId="{95AE1C9B-8C00-457D-8BEC-13ED327F669F}" type="pres">
      <dgm:prSet presAssocID="{5AAFC9DE-3A6F-46F8-8373-9D26B4A4B309}" presName="horz2" presStyleCnt="0"/>
      <dgm:spPr/>
    </dgm:pt>
    <dgm:pt modelId="{EEF638F1-6640-4B8A-B082-1B0F9C17985F}" type="pres">
      <dgm:prSet presAssocID="{5AAFC9DE-3A6F-46F8-8373-9D26B4A4B309}" presName="horzSpace2" presStyleCnt="0"/>
      <dgm:spPr/>
    </dgm:pt>
    <dgm:pt modelId="{9C416B5D-B063-403F-B4F2-054BA039B1F6}" type="pres">
      <dgm:prSet presAssocID="{5AAFC9DE-3A6F-46F8-8373-9D26B4A4B309}" presName="tx2" presStyleLbl="revTx" presStyleIdx="11" presStyleCnt="12"/>
      <dgm:spPr/>
      <dgm:t>
        <a:bodyPr/>
        <a:lstStyle/>
        <a:p>
          <a:endParaRPr lang="pl-PL"/>
        </a:p>
      </dgm:t>
    </dgm:pt>
    <dgm:pt modelId="{DD0AE0D7-669D-4CC5-9645-63D314F5CEF7}" type="pres">
      <dgm:prSet presAssocID="{5AAFC9DE-3A6F-46F8-8373-9D26B4A4B309}" presName="vert2" presStyleCnt="0"/>
      <dgm:spPr/>
    </dgm:pt>
    <dgm:pt modelId="{4AEC061F-17EF-4AF4-B561-F8D170A75D30}" type="pres">
      <dgm:prSet presAssocID="{5AAFC9DE-3A6F-46F8-8373-9D26B4A4B309}" presName="thinLine2b" presStyleLbl="callout" presStyleIdx="7" presStyleCnt="8"/>
      <dgm:spPr/>
    </dgm:pt>
    <dgm:pt modelId="{86968B86-845A-4117-AD9C-2D1FD29A460D}" type="pres">
      <dgm:prSet presAssocID="{5AAFC9DE-3A6F-46F8-8373-9D26B4A4B309}" presName="vertSpace2b" presStyleCnt="0"/>
      <dgm:spPr/>
    </dgm:pt>
  </dgm:ptLst>
  <dgm:cxnLst>
    <dgm:cxn modelId="{7DB18115-919C-4AA6-A8A9-E3C8C9F5C46E}" type="presOf" srcId="{DF9DE0DA-042C-42B8-8438-BA44EEE4FE28}" destId="{BB1730E6-84DE-4830-9038-C92FEB2E6DD1}" srcOrd="0" destOrd="0" presId="urn:microsoft.com/office/officeart/2008/layout/LinedList"/>
    <dgm:cxn modelId="{39ADBECF-2BA2-459E-A70B-9DD0454CBB9E}" type="presOf" srcId="{00BA742E-63B6-4D32-A081-64EF35CFC4C5}" destId="{8640AA19-C4EB-472C-B772-2ED8D4E44F9A}" srcOrd="0" destOrd="0" presId="urn:microsoft.com/office/officeart/2008/layout/LinedList"/>
    <dgm:cxn modelId="{C860BBFF-435D-456A-A060-79315C1A84FB}" srcId="{3E423DAE-6A1E-47A1-B2F3-132E6FCFF13A}" destId="{B3D81C00-E405-43C9-8593-70BBBE4A741A}" srcOrd="0" destOrd="0" parTransId="{EF4C899D-0F0A-4940-89F6-43C2E5087108}" sibTransId="{54AA796F-DEBB-45BB-B569-5D715A26536E}"/>
    <dgm:cxn modelId="{3B07970D-9EBB-4083-855C-C3DFDFECF55E}" srcId="{DF9DE0DA-042C-42B8-8438-BA44EEE4FE28}" destId="{3AF00A9B-D675-4A52-B22C-0A53178420B8}" srcOrd="1" destOrd="0" parTransId="{1B8FD37F-A2EE-48AC-8306-232849ECCDD5}" sibTransId="{85A460EA-6688-4541-BAEB-40B29483978E}"/>
    <dgm:cxn modelId="{7A62396F-AD6F-430D-ADB4-0705AB977C68}" type="presOf" srcId="{BB4CA7DF-DB38-4D83-B821-6620FEE5E246}" destId="{68308138-B189-438E-912D-6F3C5066675A}" srcOrd="0" destOrd="0" presId="urn:microsoft.com/office/officeart/2008/layout/LinedList"/>
    <dgm:cxn modelId="{DD50E85B-FC22-4782-A7F7-43094D3D2DAD}" type="presOf" srcId="{BAAEDFB2-D3E6-4DD4-A401-2D8702B1E983}" destId="{975EEF97-E72B-4766-9AE5-B9C74374A56F}" srcOrd="0" destOrd="0" presId="urn:microsoft.com/office/officeart/2008/layout/LinedList"/>
    <dgm:cxn modelId="{DCF84B95-D804-4FB6-8150-D95B76E5EF04}" type="presOf" srcId="{3E423DAE-6A1E-47A1-B2F3-132E6FCFF13A}" destId="{6DEDE79F-7969-4DF2-A0D3-9212B7DEF010}" srcOrd="0" destOrd="0" presId="urn:microsoft.com/office/officeart/2008/layout/LinedList"/>
    <dgm:cxn modelId="{4588D009-EDA6-4F45-A462-BF8F93446C4E}" type="presOf" srcId="{6F6459EF-0F1D-4856-85F8-20DEF5CC3C5A}" destId="{A0A572EF-86B7-4858-8D81-A1533AAED0B0}" srcOrd="0" destOrd="0" presId="urn:microsoft.com/office/officeart/2008/layout/LinedList"/>
    <dgm:cxn modelId="{3524D5B8-41BF-4E97-A073-07A6AF6BB520}" srcId="{BB4CA7DF-DB38-4D83-B821-6620FEE5E246}" destId="{5AAFC9DE-3A6F-46F8-8373-9D26B4A4B309}" srcOrd="1" destOrd="0" parTransId="{601BF810-D569-4479-B4D3-0CD3ADCF7889}" sibTransId="{53E41ECF-3736-441F-9708-7E26DB4FBD3C}"/>
    <dgm:cxn modelId="{83A383A5-8F53-4A9B-A2F9-AF6BEE08374B}" type="presOf" srcId="{3AF00A9B-D675-4A52-B22C-0A53178420B8}" destId="{7B08CE17-1716-4AB9-9D6E-164264A411BF}" srcOrd="0" destOrd="0" presId="urn:microsoft.com/office/officeart/2008/layout/LinedList"/>
    <dgm:cxn modelId="{4B027759-89BD-4C1A-9B45-28E618367D7A}" type="presOf" srcId="{64230843-C151-4B70-B548-46D70546FA2E}" destId="{E21DB9BB-907F-4BE1-BAE0-C7E544880624}" srcOrd="0" destOrd="0" presId="urn:microsoft.com/office/officeart/2008/layout/LinedList"/>
    <dgm:cxn modelId="{3F6C4858-425A-4FDF-8347-19EA019A2D6B}" srcId="{3E423DAE-6A1E-47A1-B2F3-132E6FCFF13A}" destId="{7C16886A-3908-4D29-922A-36BFA2C8C018}" srcOrd="1" destOrd="0" parTransId="{73C5C04A-3C15-42FD-B852-30AA1093BC8B}" sibTransId="{FCCEFC30-8D35-4BA1-A542-1B1445C062A8}"/>
    <dgm:cxn modelId="{2C64BE0C-ED09-4E21-BB76-DE9FEED6AA96}" srcId="{DF9DE0DA-042C-42B8-8438-BA44EEE4FE28}" destId="{F8ED1924-BA40-45F2-8A56-C2275FBB5BAB}" srcOrd="0" destOrd="0" parTransId="{661195E0-8C23-4787-9D3D-F48A90D12BBB}" sibTransId="{56352696-B660-4525-B305-CDD7404E6F7D}"/>
    <dgm:cxn modelId="{C78060E6-252A-454D-A76D-98B9B06E3F99}" srcId="{BAAEDFB2-D3E6-4DD4-A401-2D8702B1E983}" destId="{C58C2148-521C-4EEB-A3CF-2ED569D2052E}" srcOrd="1" destOrd="0" parTransId="{6390C1A8-695A-4A60-8D4A-EA18BA3EA750}" sibTransId="{E3D8FE44-0145-4D09-BF09-5793946B388F}"/>
    <dgm:cxn modelId="{C9C2C0A8-3474-490D-A12D-42E898AF137F}" srcId="{00BA742E-63B6-4D32-A081-64EF35CFC4C5}" destId="{BB4CA7DF-DB38-4D83-B821-6620FEE5E246}" srcOrd="3" destOrd="0" parTransId="{DBE2E87A-D876-4434-A55B-9200B1676136}" sibTransId="{E04C2B20-1861-4621-8660-F6DB6DD4A4B2}"/>
    <dgm:cxn modelId="{4BEDE17F-3F34-4983-80F6-BE0CA668BA74}" type="presOf" srcId="{5AAFC9DE-3A6F-46F8-8373-9D26B4A4B309}" destId="{9C416B5D-B063-403F-B4F2-054BA039B1F6}" srcOrd="0" destOrd="0" presId="urn:microsoft.com/office/officeart/2008/layout/LinedList"/>
    <dgm:cxn modelId="{1696B65D-A5B3-4F3B-B278-5D65F132ECB1}" type="presOf" srcId="{C58C2148-521C-4EEB-A3CF-2ED569D2052E}" destId="{4AD778CD-5CD0-4F98-8730-B472DA93C364}" srcOrd="0" destOrd="0" presId="urn:microsoft.com/office/officeart/2008/layout/LinedList"/>
    <dgm:cxn modelId="{692F1A9C-2FD8-4215-A0B8-36652FFBCFBA}" type="presOf" srcId="{B3D81C00-E405-43C9-8593-70BBBE4A741A}" destId="{77AAE007-2813-4840-9C2D-33A75EC8B576}" srcOrd="0" destOrd="0" presId="urn:microsoft.com/office/officeart/2008/layout/LinedList"/>
    <dgm:cxn modelId="{39733A68-E9CC-4FDB-B2EE-4B91981F128E}" type="presOf" srcId="{F8ED1924-BA40-45F2-8A56-C2275FBB5BAB}" destId="{C05C5A78-CDB0-4D83-B4D4-F660DB773100}" srcOrd="0" destOrd="0" presId="urn:microsoft.com/office/officeart/2008/layout/LinedList"/>
    <dgm:cxn modelId="{F1BCFDBB-47D0-4457-AEF6-08EE536922F1}" srcId="{00BA742E-63B6-4D32-A081-64EF35CFC4C5}" destId="{DF9DE0DA-042C-42B8-8438-BA44EEE4FE28}" srcOrd="2" destOrd="0" parTransId="{143EFF4B-02B4-4D92-A29A-16E7F2A77D3B}" sibTransId="{AE7B2060-13AB-4C2F-81AE-B72A9FE896A9}"/>
    <dgm:cxn modelId="{D797B6C8-D888-408C-89D2-61FFD8CF04B7}" srcId="{00BA742E-63B6-4D32-A081-64EF35CFC4C5}" destId="{3E423DAE-6A1E-47A1-B2F3-132E6FCFF13A}" srcOrd="0" destOrd="0" parTransId="{1D74A9A9-0407-4CE4-AE9D-CDDC72EEAE72}" sibTransId="{3678EC1D-A182-4F22-8248-51BE185B5D8B}"/>
    <dgm:cxn modelId="{9C45A074-3ACD-4D7F-95DC-A0696D52AA99}" srcId="{BB4CA7DF-DB38-4D83-B821-6620FEE5E246}" destId="{6F6459EF-0F1D-4856-85F8-20DEF5CC3C5A}" srcOrd="0" destOrd="0" parTransId="{10EB7212-43C3-4EDB-96A7-0606CAB4E2FD}" sibTransId="{18809FBA-9CBA-48B5-A957-691FE1BEF2D2}"/>
    <dgm:cxn modelId="{7F8F9C93-85C2-4252-B856-6CA28850276F}" srcId="{BAAEDFB2-D3E6-4DD4-A401-2D8702B1E983}" destId="{64230843-C151-4B70-B548-46D70546FA2E}" srcOrd="0" destOrd="0" parTransId="{121445ED-C28D-497E-8264-C770B8B9C68D}" sibTransId="{84D4D55D-BAF8-4D36-9B0B-7FE231E7E64F}"/>
    <dgm:cxn modelId="{77712362-4641-4B0A-920F-22767F55C0AF}" type="presOf" srcId="{7C16886A-3908-4D29-922A-36BFA2C8C018}" destId="{C6B22A55-AFF3-43F6-BDC9-BFA1D1299704}" srcOrd="0" destOrd="0" presId="urn:microsoft.com/office/officeart/2008/layout/LinedList"/>
    <dgm:cxn modelId="{B3B848EA-481D-433D-8906-35D45D4DC852}" srcId="{00BA742E-63B6-4D32-A081-64EF35CFC4C5}" destId="{BAAEDFB2-D3E6-4DD4-A401-2D8702B1E983}" srcOrd="1" destOrd="0" parTransId="{D0588202-24CA-4A90-882A-0E0F118BF36B}" sibTransId="{BCC6DC90-1819-47D4-AD09-32A1466DADAB}"/>
    <dgm:cxn modelId="{12653B54-8A21-4CCB-BFD1-4F99A381334B}" type="presParOf" srcId="{8640AA19-C4EB-472C-B772-2ED8D4E44F9A}" destId="{704C3AC5-7F03-41C7-8282-B2E93FDD067E}" srcOrd="0" destOrd="0" presId="urn:microsoft.com/office/officeart/2008/layout/LinedList"/>
    <dgm:cxn modelId="{9E9FF057-4223-419D-8758-BAFEAC78A096}" type="presParOf" srcId="{8640AA19-C4EB-472C-B772-2ED8D4E44F9A}" destId="{71990768-1A57-4CBF-A141-30CE4CBF2287}" srcOrd="1" destOrd="0" presId="urn:microsoft.com/office/officeart/2008/layout/LinedList"/>
    <dgm:cxn modelId="{13463FBA-E6E7-43C9-A4B2-F16000ACBDC4}" type="presParOf" srcId="{71990768-1A57-4CBF-A141-30CE4CBF2287}" destId="{6DEDE79F-7969-4DF2-A0D3-9212B7DEF010}" srcOrd="0" destOrd="0" presId="urn:microsoft.com/office/officeart/2008/layout/LinedList"/>
    <dgm:cxn modelId="{E93EF8BE-3D09-4E03-B3BF-8793F3B3D874}" type="presParOf" srcId="{71990768-1A57-4CBF-A141-30CE4CBF2287}" destId="{C6693E14-8B89-4DD9-9817-56F9FD769F74}" srcOrd="1" destOrd="0" presId="urn:microsoft.com/office/officeart/2008/layout/LinedList"/>
    <dgm:cxn modelId="{16EA045D-CF5B-4D14-B938-833C4A0A68E3}" type="presParOf" srcId="{C6693E14-8B89-4DD9-9817-56F9FD769F74}" destId="{540F2772-AE39-44F6-AB73-E9D018F7281D}" srcOrd="0" destOrd="0" presId="urn:microsoft.com/office/officeart/2008/layout/LinedList"/>
    <dgm:cxn modelId="{509473FA-C3F1-4F35-8C43-2D2E7D991B73}" type="presParOf" srcId="{C6693E14-8B89-4DD9-9817-56F9FD769F74}" destId="{1216065A-FA7A-4336-A57C-9E9F32370D8B}" srcOrd="1" destOrd="0" presId="urn:microsoft.com/office/officeart/2008/layout/LinedList"/>
    <dgm:cxn modelId="{5D604722-D212-422C-8DB7-28FA8B00C7AA}" type="presParOf" srcId="{1216065A-FA7A-4336-A57C-9E9F32370D8B}" destId="{E0D6E752-F1D8-4F2A-94AA-CFEFB825D2AE}" srcOrd="0" destOrd="0" presId="urn:microsoft.com/office/officeart/2008/layout/LinedList"/>
    <dgm:cxn modelId="{D43EBD0C-06E3-4EF0-8F2E-2D6EB47139BC}" type="presParOf" srcId="{1216065A-FA7A-4336-A57C-9E9F32370D8B}" destId="{77AAE007-2813-4840-9C2D-33A75EC8B576}" srcOrd="1" destOrd="0" presId="urn:microsoft.com/office/officeart/2008/layout/LinedList"/>
    <dgm:cxn modelId="{495D063F-2F31-4B4E-8FC3-2B58C39C97E4}" type="presParOf" srcId="{1216065A-FA7A-4336-A57C-9E9F32370D8B}" destId="{5D36AC74-6683-4A2E-A8EF-60750D320260}" srcOrd="2" destOrd="0" presId="urn:microsoft.com/office/officeart/2008/layout/LinedList"/>
    <dgm:cxn modelId="{EC89DA8A-A98B-48F8-A10E-91531DF23F2B}" type="presParOf" srcId="{C6693E14-8B89-4DD9-9817-56F9FD769F74}" destId="{2BCD860A-1045-459D-A5DD-7D4DB99BD7A2}" srcOrd="2" destOrd="0" presId="urn:microsoft.com/office/officeart/2008/layout/LinedList"/>
    <dgm:cxn modelId="{041C1206-E719-4CFE-BAA6-C0B01C33EC15}" type="presParOf" srcId="{C6693E14-8B89-4DD9-9817-56F9FD769F74}" destId="{5B1D1604-12E8-43B6-9255-40D4858F927E}" srcOrd="3" destOrd="0" presId="urn:microsoft.com/office/officeart/2008/layout/LinedList"/>
    <dgm:cxn modelId="{2D51AC19-4B03-4384-9125-5C3D50FE7D36}" type="presParOf" srcId="{C6693E14-8B89-4DD9-9817-56F9FD769F74}" destId="{C1EE902C-5029-421C-88EC-01CC4B4EA89A}" srcOrd="4" destOrd="0" presId="urn:microsoft.com/office/officeart/2008/layout/LinedList"/>
    <dgm:cxn modelId="{C2F616A7-7FE5-4D40-9315-B595087E945F}" type="presParOf" srcId="{C1EE902C-5029-421C-88EC-01CC4B4EA89A}" destId="{C1071735-571F-488A-9C12-3137449DF1B1}" srcOrd="0" destOrd="0" presId="urn:microsoft.com/office/officeart/2008/layout/LinedList"/>
    <dgm:cxn modelId="{5509EE9B-696E-4CA4-8A07-572294D633E3}" type="presParOf" srcId="{C1EE902C-5029-421C-88EC-01CC4B4EA89A}" destId="{C6B22A55-AFF3-43F6-BDC9-BFA1D1299704}" srcOrd="1" destOrd="0" presId="urn:microsoft.com/office/officeart/2008/layout/LinedList"/>
    <dgm:cxn modelId="{399B8600-CA1D-4805-9E9B-F7AB642101A3}" type="presParOf" srcId="{C1EE902C-5029-421C-88EC-01CC4B4EA89A}" destId="{01A60BC1-B35E-4312-98B2-D928F0A49D39}" srcOrd="2" destOrd="0" presId="urn:microsoft.com/office/officeart/2008/layout/LinedList"/>
    <dgm:cxn modelId="{4DF9821E-2638-4B14-BCEE-DA38FA952C89}" type="presParOf" srcId="{C6693E14-8B89-4DD9-9817-56F9FD769F74}" destId="{CCDE33E7-00F2-4CAC-AE4A-E357FF8FA3E9}" srcOrd="5" destOrd="0" presId="urn:microsoft.com/office/officeart/2008/layout/LinedList"/>
    <dgm:cxn modelId="{1C7EDF88-9335-4B98-B343-CCF2AEE4A8A3}" type="presParOf" srcId="{C6693E14-8B89-4DD9-9817-56F9FD769F74}" destId="{4BB3EFC4-8A08-4AD3-915E-742447F27567}" srcOrd="6" destOrd="0" presId="urn:microsoft.com/office/officeart/2008/layout/LinedList"/>
    <dgm:cxn modelId="{3B457BF1-9822-4C7E-95E3-0DAB2B0DA8D8}" type="presParOf" srcId="{8640AA19-C4EB-472C-B772-2ED8D4E44F9A}" destId="{AB11C39F-0CFF-4D81-B16A-ED8006B8E7B9}" srcOrd="2" destOrd="0" presId="urn:microsoft.com/office/officeart/2008/layout/LinedList"/>
    <dgm:cxn modelId="{8FBB13A1-A277-4C4B-A670-A7F3A7227B0F}" type="presParOf" srcId="{8640AA19-C4EB-472C-B772-2ED8D4E44F9A}" destId="{D163F07D-D1EE-437B-A3EE-5F2BD9AE1540}" srcOrd="3" destOrd="0" presId="urn:microsoft.com/office/officeart/2008/layout/LinedList"/>
    <dgm:cxn modelId="{469DF655-4A23-400C-8B6F-BCE6F2E2FB6A}" type="presParOf" srcId="{D163F07D-D1EE-437B-A3EE-5F2BD9AE1540}" destId="{975EEF97-E72B-4766-9AE5-B9C74374A56F}" srcOrd="0" destOrd="0" presId="urn:microsoft.com/office/officeart/2008/layout/LinedList"/>
    <dgm:cxn modelId="{6F9ED918-3F4E-4A1E-BF15-A025BDA5FCDC}" type="presParOf" srcId="{D163F07D-D1EE-437B-A3EE-5F2BD9AE1540}" destId="{9F4CFE7A-6E7A-4657-AD8D-4A8960A7999F}" srcOrd="1" destOrd="0" presId="urn:microsoft.com/office/officeart/2008/layout/LinedList"/>
    <dgm:cxn modelId="{5F84D165-ED21-4C10-AC40-1D6CE5710394}" type="presParOf" srcId="{9F4CFE7A-6E7A-4657-AD8D-4A8960A7999F}" destId="{BA96B1DF-A8B4-442B-83B9-7D9AD4FCF681}" srcOrd="0" destOrd="0" presId="urn:microsoft.com/office/officeart/2008/layout/LinedList"/>
    <dgm:cxn modelId="{BEBAFB84-A4CA-4AD2-B5C8-BABA1B0ED961}" type="presParOf" srcId="{9F4CFE7A-6E7A-4657-AD8D-4A8960A7999F}" destId="{0DC70CF4-2C7F-4307-AA87-220000AD59FA}" srcOrd="1" destOrd="0" presId="urn:microsoft.com/office/officeart/2008/layout/LinedList"/>
    <dgm:cxn modelId="{0A040EDD-092F-4B84-B59E-1274CD38D543}" type="presParOf" srcId="{0DC70CF4-2C7F-4307-AA87-220000AD59FA}" destId="{6DCAFECE-291A-41DA-8AB8-3E7D190AC0ED}" srcOrd="0" destOrd="0" presId="urn:microsoft.com/office/officeart/2008/layout/LinedList"/>
    <dgm:cxn modelId="{5238A0E8-0C05-4996-92A9-02D0222B307A}" type="presParOf" srcId="{0DC70CF4-2C7F-4307-AA87-220000AD59FA}" destId="{E21DB9BB-907F-4BE1-BAE0-C7E544880624}" srcOrd="1" destOrd="0" presId="urn:microsoft.com/office/officeart/2008/layout/LinedList"/>
    <dgm:cxn modelId="{79C8EA98-F7BF-49B0-B095-BF20D300B5AA}" type="presParOf" srcId="{0DC70CF4-2C7F-4307-AA87-220000AD59FA}" destId="{963D06AF-2281-4911-A50C-74F651CE6109}" srcOrd="2" destOrd="0" presId="urn:microsoft.com/office/officeart/2008/layout/LinedList"/>
    <dgm:cxn modelId="{F0375327-A1E1-46A3-B4D2-C1B21EB0971D}" type="presParOf" srcId="{9F4CFE7A-6E7A-4657-AD8D-4A8960A7999F}" destId="{18B5827E-34B1-44CA-BC08-5481C7421E95}" srcOrd="2" destOrd="0" presId="urn:microsoft.com/office/officeart/2008/layout/LinedList"/>
    <dgm:cxn modelId="{3C01A808-7D6D-4F6A-8DC2-D18DFA03BB8B}" type="presParOf" srcId="{9F4CFE7A-6E7A-4657-AD8D-4A8960A7999F}" destId="{E60C1E9D-96AD-4486-BFEB-51375BFB22C2}" srcOrd="3" destOrd="0" presId="urn:microsoft.com/office/officeart/2008/layout/LinedList"/>
    <dgm:cxn modelId="{BDBC62D7-6DEF-4FC9-8371-8434C00B9A72}" type="presParOf" srcId="{9F4CFE7A-6E7A-4657-AD8D-4A8960A7999F}" destId="{EB2DA65A-B472-4034-9370-D3ED08B57648}" srcOrd="4" destOrd="0" presId="urn:microsoft.com/office/officeart/2008/layout/LinedList"/>
    <dgm:cxn modelId="{CB120F6C-AF38-43EF-A9F2-09DF92ABDCAE}" type="presParOf" srcId="{EB2DA65A-B472-4034-9370-D3ED08B57648}" destId="{71FF5136-3C6A-49E3-9E47-690D00086C07}" srcOrd="0" destOrd="0" presId="urn:microsoft.com/office/officeart/2008/layout/LinedList"/>
    <dgm:cxn modelId="{94CF09DB-8826-492D-BAB9-12914F0488A4}" type="presParOf" srcId="{EB2DA65A-B472-4034-9370-D3ED08B57648}" destId="{4AD778CD-5CD0-4F98-8730-B472DA93C364}" srcOrd="1" destOrd="0" presId="urn:microsoft.com/office/officeart/2008/layout/LinedList"/>
    <dgm:cxn modelId="{21E2C0BA-7869-4E24-BBE6-1CFBDF3C4876}" type="presParOf" srcId="{EB2DA65A-B472-4034-9370-D3ED08B57648}" destId="{5240C3A1-5EF4-4D67-8642-ABED5DB3DD00}" srcOrd="2" destOrd="0" presId="urn:microsoft.com/office/officeart/2008/layout/LinedList"/>
    <dgm:cxn modelId="{B7F17F6D-D65F-4A76-A4FB-D183FB00599F}" type="presParOf" srcId="{9F4CFE7A-6E7A-4657-AD8D-4A8960A7999F}" destId="{6C1666A9-40A9-4B68-A412-F57636A337E4}" srcOrd="5" destOrd="0" presId="urn:microsoft.com/office/officeart/2008/layout/LinedList"/>
    <dgm:cxn modelId="{FD5BB7C0-6391-4452-A104-703581CD5887}" type="presParOf" srcId="{9F4CFE7A-6E7A-4657-AD8D-4A8960A7999F}" destId="{0C487313-14C9-4EB6-88EE-BD0566E7D65F}" srcOrd="6" destOrd="0" presId="urn:microsoft.com/office/officeart/2008/layout/LinedList"/>
    <dgm:cxn modelId="{06728C24-4095-46E0-8C3A-66D1FAD22627}" type="presParOf" srcId="{8640AA19-C4EB-472C-B772-2ED8D4E44F9A}" destId="{98FFF026-47BE-4E78-9DF5-301292897885}" srcOrd="4" destOrd="0" presId="urn:microsoft.com/office/officeart/2008/layout/LinedList"/>
    <dgm:cxn modelId="{4DCEBCB0-A3D8-435F-9853-6C437605EA7D}" type="presParOf" srcId="{8640AA19-C4EB-472C-B772-2ED8D4E44F9A}" destId="{383DD568-1015-46DC-8325-CCA68E73FAFE}" srcOrd="5" destOrd="0" presId="urn:microsoft.com/office/officeart/2008/layout/LinedList"/>
    <dgm:cxn modelId="{78DFD0B3-9834-4CCB-83C9-43629E23CDF5}" type="presParOf" srcId="{383DD568-1015-46DC-8325-CCA68E73FAFE}" destId="{BB1730E6-84DE-4830-9038-C92FEB2E6DD1}" srcOrd="0" destOrd="0" presId="urn:microsoft.com/office/officeart/2008/layout/LinedList"/>
    <dgm:cxn modelId="{29F62BD7-B584-4B60-A5F2-721CD36EE712}" type="presParOf" srcId="{383DD568-1015-46DC-8325-CCA68E73FAFE}" destId="{D83B80CE-8E37-42EF-9BCA-83847C85F059}" srcOrd="1" destOrd="0" presId="urn:microsoft.com/office/officeart/2008/layout/LinedList"/>
    <dgm:cxn modelId="{4699E40D-9D4A-48FD-98D3-E41A4B2C1B15}" type="presParOf" srcId="{D83B80CE-8E37-42EF-9BCA-83847C85F059}" destId="{9028F6CC-200C-46F2-9781-CECFC383D957}" srcOrd="0" destOrd="0" presId="urn:microsoft.com/office/officeart/2008/layout/LinedList"/>
    <dgm:cxn modelId="{28615ABB-CA4E-4C44-A873-3AB520DC4F8B}" type="presParOf" srcId="{D83B80CE-8E37-42EF-9BCA-83847C85F059}" destId="{891DF6CE-4D50-4DCD-9CCC-C77214541440}" srcOrd="1" destOrd="0" presId="urn:microsoft.com/office/officeart/2008/layout/LinedList"/>
    <dgm:cxn modelId="{8E060679-544B-4856-917A-B41A61F48F40}" type="presParOf" srcId="{891DF6CE-4D50-4DCD-9CCC-C77214541440}" destId="{48BA81CA-6710-43FC-8672-ED0D6D80158C}" srcOrd="0" destOrd="0" presId="urn:microsoft.com/office/officeart/2008/layout/LinedList"/>
    <dgm:cxn modelId="{74E5F277-EDF6-43EA-81DB-9FB916A12199}" type="presParOf" srcId="{891DF6CE-4D50-4DCD-9CCC-C77214541440}" destId="{C05C5A78-CDB0-4D83-B4D4-F660DB773100}" srcOrd="1" destOrd="0" presId="urn:microsoft.com/office/officeart/2008/layout/LinedList"/>
    <dgm:cxn modelId="{7FC7803F-0041-4659-BA42-741A851563C7}" type="presParOf" srcId="{891DF6CE-4D50-4DCD-9CCC-C77214541440}" destId="{3C97F38A-C42C-4299-B3E7-1F83ED40DB66}" srcOrd="2" destOrd="0" presId="urn:microsoft.com/office/officeart/2008/layout/LinedList"/>
    <dgm:cxn modelId="{2F4D2544-7DC6-4C06-8BD6-5CB23D74F232}" type="presParOf" srcId="{D83B80CE-8E37-42EF-9BCA-83847C85F059}" destId="{D522330D-DE17-4048-952B-70C3DB1EEBEF}" srcOrd="2" destOrd="0" presId="urn:microsoft.com/office/officeart/2008/layout/LinedList"/>
    <dgm:cxn modelId="{46EBFE59-1827-47D1-8A41-14EC243FDF0A}" type="presParOf" srcId="{D83B80CE-8E37-42EF-9BCA-83847C85F059}" destId="{1E353AFB-1DED-4518-89B6-10853A7D7E1F}" srcOrd="3" destOrd="0" presId="urn:microsoft.com/office/officeart/2008/layout/LinedList"/>
    <dgm:cxn modelId="{AB630235-9A55-475F-9903-A507EED5B369}" type="presParOf" srcId="{D83B80CE-8E37-42EF-9BCA-83847C85F059}" destId="{29D3F953-A390-4354-9313-635C0C29AEAC}" srcOrd="4" destOrd="0" presId="urn:microsoft.com/office/officeart/2008/layout/LinedList"/>
    <dgm:cxn modelId="{6412AB2B-4A6E-4FA8-A282-F394E91B9148}" type="presParOf" srcId="{29D3F953-A390-4354-9313-635C0C29AEAC}" destId="{367FF277-1F19-4234-9D09-0BEC48CE0B84}" srcOrd="0" destOrd="0" presId="urn:microsoft.com/office/officeart/2008/layout/LinedList"/>
    <dgm:cxn modelId="{3A19B84A-ABC9-4597-A933-2251C92F6D22}" type="presParOf" srcId="{29D3F953-A390-4354-9313-635C0C29AEAC}" destId="{7B08CE17-1716-4AB9-9D6E-164264A411BF}" srcOrd="1" destOrd="0" presId="urn:microsoft.com/office/officeart/2008/layout/LinedList"/>
    <dgm:cxn modelId="{C19F769E-CF1D-469F-814C-579AB0F8E573}" type="presParOf" srcId="{29D3F953-A390-4354-9313-635C0C29AEAC}" destId="{320052D7-D11E-4BC6-9F3F-FF918305946D}" srcOrd="2" destOrd="0" presId="urn:microsoft.com/office/officeart/2008/layout/LinedList"/>
    <dgm:cxn modelId="{CC9CAD14-6141-4D82-BC50-36E13A0D409E}" type="presParOf" srcId="{D83B80CE-8E37-42EF-9BCA-83847C85F059}" destId="{31EBCC93-A8EC-43FD-A74A-33E72229F8D8}" srcOrd="5" destOrd="0" presId="urn:microsoft.com/office/officeart/2008/layout/LinedList"/>
    <dgm:cxn modelId="{3CFCA10A-4A59-47E2-BF9A-24E414F709B0}" type="presParOf" srcId="{D83B80CE-8E37-42EF-9BCA-83847C85F059}" destId="{662CD36E-28A0-414B-B0A4-DE7F9D054FAD}" srcOrd="6" destOrd="0" presId="urn:microsoft.com/office/officeart/2008/layout/LinedList"/>
    <dgm:cxn modelId="{26A19489-32CC-4E88-BD23-3C83AFB5EC95}" type="presParOf" srcId="{8640AA19-C4EB-472C-B772-2ED8D4E44F9A}" destId="{05C65DAE-8A09-4A84-8EB5-F4B9F461E197}" srcOrd="6" destOrd="0" presId="urn:microsoft.com/office/officeart/2008/layout/LinedList"/>
    <dgm:cxn modelId="{517090D0-0319-4E11-9ED3-E8234F295CC2}" type="presParOf" srcId="{8640AA19-C4EB-472C-B772-2ED8D4E44F9A}" destId="{676BA04A-F548-4685-BC27-D2A03F27B5FF}" srcOrd="7" destOrd="0" presId="urn:microsoft.com/office/officeart/2008/layout/LinedList"/>
    <dgm:cxn modelId="{74665BFB-B25A-4B36-9BDF-315C031399D1}" type="presParOf" srcId="{676BA04A-F548-4685-BC27-D2A03F27B5FF}" destId="{68308138-B189-438E-912D-6F3C5066675A}" srcOrd="0" destOrd="0" presId="urn:microsoft.com/office/officeart/2008/layout/LinedList"/>
    <dgm:cxn modelId="{B5607B37-BA44-44BC-B4BB-0883A0D5F5F6}" type="presParOf" srcId="{676BA04A-F548-4685-BC27-D2A03F27B5FF}" destId="{68729F70-7836-486A-888E-58816C362DEC}" srcOrd="1" destOrd="0" presId="urn:microsoft.com/office/officeart/2008/layout/LinedList"/>
    <dgm:cxn modelId="{F1844C0E-D31D-4A3F-A352-0962CB74B440}" type="presParOf" srcId="{68729F70-7836-486A-888E-58816C362DEC}" destId="{A5F58F4D-D584-438C-B4CC-DCD59DBAECFA}" srcOrd="0" destOrd="0" presId="urn:microsoft.com/office/officeart/2008/layout/LinedList"/>
    <dgm:cxn modelId="{CA16E338-1B61-4136-8EA1-BCF999F5FB12}" type="presParOf" srcId="{68729F70-7836-486A-888E-58816C362DEC}" destId="{EB4431BE-DF67-4B53-9653-269E0C8CE5C9}" srcOrd="1" destOrd="0" presId="urn:microsoft.com/office/officeart/2008/layout/LinedList"/>
    <dgm:cxn modelId="{510C412A-4602-4316-B515-3CEB3ECA84BD}" type="presParOf" srcId="{EB4431BE-DF67-4B53-9653-269E0C8CE5C9}" destId="{481DA5B6-1D85-4CBE-BC2C-D24475BE64DC}" srcOrd="0" destOrd="0" presId="urn:microsoft.com/office/officeart/2008/layout/LinedList"/>
    <dgm:cxn modelId="{E9B2A9C3-1ECF-4A8F-A3EC-1A442E504440}" type="presParOf" srcId="{EB4431BE-DF67-4B53-9653-269E0C8CE5C9}" destId="{A0A572EF-86B7-4858-8D81-A1533AAED0B0}" srcOrd="1" destOrd="0" presId="urn:microsoft.com/office/officeart/2008/layout/LinedList"/>
    <dgm:cxn modelId="{F55350A8-13F9-4173-BEF3-BA62CCAD861C}" type="presParOf" srcId="{EB4431BE-DF67-4B53-9653-269E0C8CE5C9}" destId="{08DFEDD5-CE9B-426A-BB5B-485F5AF1F12B}" srcOrd="2" destOrd="0" presId="urn:microsoft.com/office/officeart/2008/layout/LinedList"/>
    <dgm:cxn modelId="{DD174522-8185-40D5-96E1-BAF6264E9334}" type="presParOf" srcId="{68729F70-7836-486A-888E-58816C362DEC}" destId="{185F88F8-A296-4E07-88F5-65DDD13C7CC6}" srcOrd="2" destOrd="0" presId="urn:microsoft.com/office/officeart/2008/layout/LinedList"/>
    <dgm:cxn modelId="{45150585-2E5B-4948-BBB9-544F1D4158A2}" type="presParOf" srcId="{68729F70-7836-486A-888E-58816C362DEC}" destId="{AE857068-9AA9-4216-BED9-E7F41442BB52}" srcOrd="3" destOrd="0" presId="urn:microsoft.com/office/officeart/2008/layout/LinedList"/>
    <dgm:cxn modelId="{DC7768FD-F4E5-4050-8584-C94FCBEE2EA8}" type="presParOf" srcId="{68729F70-7836-486A-888E-58816C362DEC}" destId="{95AE1C9B-8C00-457D-8BEC-13ED327F669F}" srcOrd="4" destOrd="0" presId="urn:microsoft.com/office/officeart/2008/layout/LinedList"/>
    <dgm:cxn modelId="{03D127DE-051C-404A-B146-4EB7FFACA1ED}" type="presParOf" srcId="{95AE1C9B-8C00-457D-8BEC-13ED327F669F}" destId="{EEF638F1-6640-4B8A-B082-1B0F9C17985F}" srcOrd="0" destOrd="0" presId="urn:microsoft.com/office/officeart/2008/layout/LinedList"/>
    <dgm:cxn modelId="{3B5BF27C-8AED-4BC4-9B2E-D0AB41F66D9B}" type="presParOf" srcId="{95AE1C9B-8C00-457D-8BEC-13ED327F669F}" destId="{9C416B5D-B063-403F-B4F2-054BA039B1F6}" srcOrd="1" destOrd="0" presId="urn:microsoft.com/office/officeart/2008/layout/LinedList"/>
    <dgm:cxn modelId="{0FC2B333-D5A5-44EA-AD11-F1FC94E7AC8C}" type="presParOf" srcId="{95AE1C9B-8C00-457D-8BEC-13ED327F669F}" destId="{DD0AE0D7-669D-4CC5-9645-63D314F5CEF7}" srcOrd="2" destOrd="0" presId="urn:microsoft.com/office/officeart/2008/layout/LinedList"/>
    <dgm:cxn modelId="{775C8DEF-24EE-4C6B-BCCC-76BE5B419E0F}" type="presParOf" srcId="{68729F70-7836-486A-888E-58816C362DEC}" destId="{4AEC061F-17EF-4AF4-B561-F8D170A75D30}" srcOrd="5" destOrd="0" presId="urn:microsoft.com/office/officeart/2008/layout/LinedList"/>
    <dgm:cxn modelId="{987F8C85-2B70-41E6-B9DE-B6763CE6EEA7}" type="presParOf" srcId="{68729F70-7836-486A-888E-58816C362DEC}" destId="{86968B86-845A-4117-AD9C-2D1FD29A460D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4C3AC5-7F03-41C7-8282-B2E93FDD067E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EDE79F-7969-4DF2-A0D3-9212B7DEF010}">
      <dsp:nvSpPr>
        <dsp:cNvPr id="0" name=""/>
        <dsp:cNvSpPr/>
      </dsp:nvSpPr>
      <dsp:spPr>
        <a:xfrm>
          <a:off x="0" y="0"/>
          <a:ext cx="2103120" cy="1083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/>
            <a:t>KOMPETENCJE</a:t>
          </a:r>
          <a:endParaRPr lang="pl-PL" sz="1400" b="1" kern="1200" dirty="0"/>
        </a:p>
      </dsp:txBody>
      <dsp:txXfrm>
        <a:off x="0" y="0"/>
        <a:ext cx="2103120" cy="1083293"/>
      </dsp:txXfrm>
    </dsp:sp>
    <dsp:sp modelId="{77AAE007-2813-4840-9C2D-33A75EC8B576}">
      <dsp:nvSpPr>
        <dsp:cNvPr id="0" name=""/>
        <dsp:cNvSpPr/>
      </dsp:nvSpPr>
      <dsp:spPr>
        <a:xfrm>
          <a:off x="2260854" y="24411"/>
          <a:ext cx="8254746" cy="4882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/>
            <a:t>Ocena (i samoocena) kompetencji nauczyciela</a:t>
          </a:r>
        </a:p>
      </dsp:txBody>
      <dsp:txXfrm>
        <a:off x="2260854" y="24411"/>
        <a:ext cx="8254746" cy="488222"/>
      </dsp:txXfrm>
    </dsp:sp>
    <dsp:sp modelId="{2BCD860A-1045-459D-A5DD-7D4DB99BD7A2}">
      <dsp:nvSpPr>
        <dsp:cNvPr id="0" name=""/>
        <dsp:cNvSpPr/>
      </dsp:nvSpPr>
      <dsp:spPr>
        <a:xfrm>
          <a:off x="2103120" y="512633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B22A55-AFF3-43F6-BDC9-BFA1D1299704}">
      <dsp:nvSpPr>
        <dsp:cNvPr id="0" name=""/>
        <dsp:cNvSpPr/>
      </dsp:nvSpPr>
      <dsp:spPr>
        <a:xfrm>
          <a:off x="2260854" y="537044"/>
          <a:ext cx="8254746" cy="520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/>
            <a:t>Identyfikacja współczesnych wyzwań przez nauczyciela</a:t>
          </a:r>
        </a:p>
      </dsp:txBody>
      <dsp:txXfrm>
        <a:off x="2260854" y="537044"/>
        <a:ext cx="8254746" cy="520860"/>
      </dsp:txXfrm>
    </dsp:sp>
    <dsp:sp modelId="{CCDE33E7-00F2-4CAC-AE4A-E357FF8FA3E9}">
      <dsp:nvSpPr>
        <dsp:cNvPr id="0" name=""/>
        <dsp:cNvSpPr/>
      </dsp:nvSpPr>
      <dsp:spPr>
        <a:xfrm>
          <a:off x="2103120" y="1057905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11C39F-0CFF-4D81-B16A-ED8006B8E7B9}">
      <dsp:nvSpPr>
        <dsp:cNvPr id="0" name=""/>
        <dsp:cNvSpPr/>
      </dsp:nvSpPr>
      <dsp:spPr>
        <a:xfrm>
          <a:off x="0" y="108329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5EEF97-E72B-4766-9AE5-B9C74374A56F}">
      <dsp:nvSpPr>
        <dsp:cNvPr id="0" name=""/>
        <dsp:cNvSpPr/>
      </dsp:nvSpPr>
      <dsp:spPr>
        <a:xfrm>
          <a:off x="0" y="1083293"/>
          <a:ext cx="2103120" cy="1083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/>
            <a:t>WSPÓŁPRACA</a:t>
          </a:r>
          <a:endParaRPr lang="pl-PL" sz="1400" b="1" kern="1200" dirty="0"/>
        </a:p>
      </dsp:txBody>
      <dsp:txXfrm>
        <a:off x="0" y="1083293"/>
        <a:ext cx="2103120" cy="1083293"/>
      </dsp:txXfrm>
    </dsp:sp>
    <dsp:sp modelId="{E21DB9BB-907F-4BE1-BAE0-C7E544880624}">
      <dsp:nvSpPr>
        <dsp:cNvPr id="0" name=""/>
        <dsp:cNvSpPr/>
      </dsp:nvSpPr>
      <dsp:spPr>
        <a:xfrm>
          <a:off x="2260854" y="1108471"/>
          <a:ext cx="8254746" cy="503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/>
            <a:t>Ocena relacji w środowisku nauczycieli oraz relacji nauczycieli z uczniami i rodzicami</a:t>
          </a:r>
        </a:p>
      </dsp:txBody>
      <dsp:txXfrm>
        <a:off x="2260854" y="1108471"/>
        <a:ext cx="8254746" cy="503562"/>
      </dsp:txXfrm>
    </dsp:sp>
    <dsp:sp modelId="{18B5827E-34B1-44CA-BC08-5481C7421E95}">
      <dsp:nvSpPr>
        <dsp:cNvPr id="0" name=""/>
        <dsp:cNvSpPr/>
      </dsp:nvSpPr>
      <dsp:spPr>
        <a:xfrm>
          <a:off x="2103120" y="1612033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D778CD-5CD0-4F98-8730-B472DA93C364}">
      <dsp:nvSpPr>
        <dsp:cNvPr id="0" name=""/>
        <dsp:cNvSpPr/>
      </dsp:nvSpPr>
      <dsp:spPr>
        <a:xfrm>
          <a:off x="2260854" y="1637211"/>
          <a:ext cx="8254746" cy="503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/>
            <a:t>Analiza obszarów współdziałania nauczycieli z uczniami i rodzicami oraz wpływu tej współpracy na proces edukacyjny uczniów</a:t>
          </a:r>
        </a:p>
      </dsp:txBody>
      <dsp:txXfrm>
        <a:off x="2260854" y="1637211"/>
        <a:ext cx="8254746" cy="503562"/>
      </dsp:txXfrm>
    </dsp:sp>
    <dsp:sp modelId="{6C1666A9-40A9-4B68-A412-F57636A337E4}">
      <dsp:nvSpPr>
        <dsp:cNvPr id="0" name=""/>
        <dsp:cNvSpPr/>
      </dsp:nvSpPr>
      <dsp:spPr>
        <a:xfrm>
          <a:off x="2103120" y="2140774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FFF026-47BE-4E78-9DF5-301292897885}">
      <dsp:nvSpPr>
        <dsp:cNvPr id="0" name=""/>
        <dsp:cNvSpPr/>
      </dsp:nvSpPr>
      <dsp:spPr>
        <a:xfrm>
          <a:off x="0" y="2166587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1730E6-84DE-4830-9038-C92FEB2E6DD1}">
      <dsp:nvSpPr>
        <dsp:cNvPr id="0" name=""/>
        <dsp:cNvSpPr/>
      </dsp:nvSpPr>
      <dsp:spPr>
        <a:xfrm>
          <a:off x="0" y="2166587"/>
          <a:ext cx="2103120" cy="1083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/>
            <a:t>SPRAWSTWO/WPŁYW</a:t>
          </a:r>
        </a:p>
      </dsp:txBody>
      <dsp:txXfrm>
        <a:off x="0" y="2166587"/>
        <a:ext cx="2103120" cy="1083293"/>
      </dsp:txXfrm>
    </dsp:sp>
    <dsp:sp modelId="{C05C5A78-CDB0-4D83-B4D4-F660DB773100}">
      <dsp:nvSpPr>
        <dsp:cNvPr id="0" name=""/>
        <dsp:cNvSpPr/>
      </dsp:nvSpPr>
      <dsp:spPr>
        <a:xfrm>
          <a:off x="2260854" y="2191765"/>
          <a:ext cx="8254746" cy="503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/>
            <a:t>Ocena stopnia autonomii nauczyciela w przebiegu jego pracy, określenie czynników ograniczających niezależność i samodzielność</a:t>
          </a:r>
        </a:p>
      </dsp:txBody>
      <dsp:txXfrm>
        <a:off x="2260854" y="2191765"/>
        <a:ext cx="8254746" cy="503562"/>
      </dsp:txXfrm>
    </dsp:sp>
    <dsp:sp modelId="{D522330D-DE17-4048-952B-70C3DB1EEBEF}">
      <dsp:nvSpPr>
        <dsp:cNvPr id="0" name=""/>
        <dsp:cNvSpPr/>
      </dsp:nvSpPr>
      <dsp:spPr>
        <a:xfrm>
          <a:off x="2103120" y="2695327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08CE17-1716-4AB9-9D6E-164264A411BF}">
      <dsp:nvSpPr>
        <dsp:cNvPr id="0" name=""/>
        <dsp:cNvSpPr/>
      </dsp:nvSpPr>
      <dsp:spPr>
        <a:xfrm>
          <a:off x="2260854" y="2720505"/>
          <a:ext cx="8254746" cy="503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/>
            <a:t>Ocena wpływu nauczyciela na proces edukacyjny uczniów, w tym na kształtowanie ich postaw i zachowania</a:t>
          </a:r>
        </a:p>
      </dsp:txBody>
      <dsp:txXfrm>
        <a:off x="2260854" y="2720505"/>
        <a:ext cx="8254746" cy="503562"/>
      </dsp:txXfrm>
    </dsp:sp>
    <dsp:sp modelId="{31EBCC93-A8EC-43FD-A74A-33E72229F8D8}">
      <dsp:nvSpPr>
        <dsp:cNvPr id="0" name=""/>
        <dsp:cNvSpPr/>
      </dsp:nvSpPr>
      <dsp:spPr>
        <a:xfrm>
          <a:off x="2103120" y="3224067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C65DAE-8A09-4A84-8EB5-F4B9F461E197}">
      <dsp:nvSpPr>
        <dsp:cNvPr id="0" name=""/>
        <dsp:cNvSpPr/>
      </dsp:nvSpPr>
      <dsp:spPr>
        <a:xfrm>
          <a:off x="0" y="324988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308138-B189-438E-912D-6F3C5066675A}">
      <dsp:nvSpPr>
        <dsp:cNvPr id="0" name=""/>
        <dsp:cNvSpPr/>
      </dsp:nvSpPr>
      <dsp:spPr>
        <a:xfrm>
          <a:off x="0" y="3249880"/>
          <a:ext cx="2103120" cy="1083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/>
            <a:t>ROZWÓJ ZAWODOWY NAUCZYCIELA</a:t>
          </a:r>
        </a:p>
      </dsp:txBody>
      <dsp:txXfrm>
        <a:off x="0" y="3249880"/>
        <a:ext cx="2103120" cy="1083293"/>
      </dsp:txXfrm>
    </dsp:sp>
    <dsp:sp modelId="{A0A572EF-86B7-4858-8D81-A1533AAED0B0}">
      <dsp:nvSpPr>
        <dsp:cNvPr id="0" name=""/>
        <dsp:cNvSpPr/>
      </dsp:nvSpPr>
      <dsp:spPr>
        <a:xfrm>
          <a:off x="2260854" y="3275058"/>
          <a:ext cx="8254746" cy="503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/>
            <a:t>Postrzeganie własnego rozwoju zawodowego przez nauczyciela</a:t>
          </a:r>
        </a:p>
      </dsp:txBody>
      <dsp:txXfrm>
        <a:off x="2260854" y="3275058"/>
        <a:ext cx="8254746" cy="503562"/>
      </dsp:txXfrm>
    </dsp:sp>
    <dsp:sp modelId="{185F88F8-A296-4E07-88F5-65DDD13C7CC6}">
      <dsp:nvSpPr>
        <dsp:cNvPr id="0" name=""/>
        <dsp:cNvSpPr/>
      </dsp:nvSpPr>
      <dsp:spPr>
        <a:xfrm>
          <a:off x="2103120" y="3778620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416B5D-B063-403F-B4F2-054BA039B1F6}">
      <dsp:nvSpPr>
        <dsp:cNvPr id="0" name=""/>
        <dsp:cNvSpPr/>
      </dsp:nvSpPr>
      <dsp:spPr>
        <a:xfrm>
          <a:off x="2260854" y="3803798"/>
          <a:ext cx="8254746" cy="5035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/>
            <a:t>Zidentyfikowanie luk kompetencyjnych nauczycieli w kontekście wyzwań współczesnej edukacji oraz potrzeb rozwojowych z nich wynikających</a:t>
          </a:r>
        </a:p>
      </dsp:txBody>
      <dsp:txXfrm>
        <a:off x="2260854" y="3803798"/>
        <a:ext cx="8254746" cy="503562"/>
      </dsp:txXfrm>
    </dsp:sp>
    <dsp:sp modelId="{4AEC061F-17EF-4AF4-B561-F8D170A75D30}">
      <dsp:nvSpPr>
        <dsp:cNvPr id="0" name=""/>
        <dsp:cNvSpPr/>
      </dsp:nvSpPr>
      <dsp:spPr>
        <a:xfrm>
          <a:off x="2103120" y="4307361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0.25157" units="1/cm"/>
          <inkml:channelProperty channel="Y" name="resolution" value="40.29851" units="1/cm"/>
          <inkml:channelProperty channel="T" name="resolution" value="1" units="1/dev"/>
        </inkml:channelProperties>
      </inkml:inkSource>
      <inkml:timestamp xml:id="ts0" timeString="2019-04-16T09:33:04.633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2BDE7B7A-8EEE-4643-930D-C4DF55C0B685}" emma:medium="tactile" emma:mode="ink">
          <msink:context xmlns:msink="http://schemas.microsoft.com/ink/2010/main" type="writingRegion" rotatedBoundingBox="10770,8670 10785,8670 10785,8685 10770,8685"/>
        </emma:interpretation>
      </emma:emma>
    </inkml:annotationXML>
    <inkml:traceGroup>
      <inkml:annotationXML>
        <emma:emma xmlns:emma="http://www.w3.org/2003/04/emma" version="1.0">
          <emma:interpretation id="{7C63F9C3-025F-4FB2-89C5-4023DC169731}" emma:medium="tactile" emma:mode="ink">
            <msink:context xmlns:msink="http://schemas.microsoft.com/ink/2010/main" type="paragraph" rotatedBoundingBox="10770,8670 10785,8670 10785,8685 10770,868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69C90C0D-C24C-4F30-8EE3-D550C818DA40}" emma:medium="tactile" emma:mode="ink">
              <msink:context xmlns:msink="http://schemas.microsoft.com/ink/2010/main" type="line" rotatedBoundingBox="10770,8670 10785,8670 10785,8685 10770,8685"/>
            </emma:interpretation>
          </emma:emma>
        </inkml:annotationXML>
        <inkml:traceGroup>
          <inkml:annotationXML>
            <emma:emma xmlns:emma="http://www.w3.org/2003/04/emma" version="1.0">
              <emma:interpretation id="{0BCFF503-66D7-441E-B3AC-04942E0C9326}" emma:medium="tactile" emma:mode="ink">
                <msink:context xmlns:msink="http://schemas.microsoft.com/ink/2010/main" type="inkWord" rotatedBoundingBox="10770,8670 10785,8670 10785,8685 10770,8685"/>
              </emma:interpretation>
            </emma:emma>
          </inkml:annotationXML>
          <inkml:trace contextRef="#ctx0" brushRef="#br0">0 0 0</inkml:trace>
        </inkml:traceGroup>
      </inkml:traceGroup>
    </inkml:traceGroup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B89193-5075-4E0A-8329-6FFE5A9B7477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304C4-539D-419D-B28A-09116E07CCE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0579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1304C4-539D-419D-B28A-09116E07CCE0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79594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1304C4-539D-419D-B28A-09116E07CCE0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4174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1304C4-539D-419D-B28A-09116E07CCE0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313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1304C4-539D-419D-B28A-09116E07CCE0}" type="slidenum">
              <a:rPr lang="pl-PL" smtClean="0"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8660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Zdaniem badaczy, autonomizacja uczniów (przygotowanie ich do niezależności, autoedukacji) jest potrzebna i może przebiegać tylko pod nadzorem autonomicznego nauczyciela, który potrafi i chce wykorzystać swoje sprawstwo do bardziej indywidualnego rozwoju ucznia. Dlatego autonomia jest zależna nie tylko od zewnętrznych ograniczeń i warunków instytucjonalnych, ale także od podejścia nauczyciela oraz jego umiejętności. Pierwszym krokiem do ustalenia stopnia niezależności nauczyciela w województwie pomorskim jest określenie jego poczucia autonomiczności. Przeprowadzona analiza wykazała, że obszary, w których nauczyciele czują się najbardziej autonomicznie, to kolejno: </a:t>
            </a:r>
            <a:r>
              <a:rPr lang="pl-PL" i="1" dirty="0"/>
              <a:t>dobór metod nauczania (</a:t>
            </a:r>
            <a:r>
              <a:rPr lang="pl-PL" dirty="0"/>
              <a:t>50,7% odpowiedzi</a:t>
            </a:r>
            <a:r>
              <a:rPr lang="pl-PL" i="1" dirty="0"/>
              <a:t> zdecydowanie tak </a:t>
            </a:r>
            <a:r>
              <a:rPr lang="pl-PL" dirty="0"/>
              <a:t>i 37% </a:t>
            </a:r>
            <a:r>
              <a:rPr lang="pl-PL" i="1" dirty="0"/>
              <a:t>raczej tak) </a:t>
            </a:r>
            <a:r>
              <a:rPr lang="pl-PL" dirty="0"/>
              <a:t>oraz </a:t>
            </a:r>
            <a:r>
              <a:rPr lang="pl-PL" i="1" dirty="0"/>
              <a:t>dobór treści zajęć pozalekcyjnych </a:t>
            </a:r>
            <a:r>
              <a:rPr lang="pl-PL" dirty="0"/>
              <a:t>(44,2% odpowiedzi</a:t>
            </a:r>
            <a:r>
              <a:rPr lang="pl-PL" i="1" dirty="0"/>
              <a:t> zdecydowanie tak </a:t>
            </a:r>
            <a:r>
              <a:rPr lang="pl-PL" dirty="0"/>
              <a:t>i 36,8%</a:t>
            </a:r>
            <a:r>
              <a:rPr lang="pl-PL" i="1" dirty="0"/>
              <a:t> raczej tak)</a:t>
            </a:r>
            <a:r>
              <a:rPr lang="pl-PL" dirty="0"/>
              <a:t>. Natomiast najgorzej ocenianym pod kątem sprawstwa obszarem okazał się </a:t>
            </a:r>
            <a:r>
              <a:rPr lang="pl-PL" i="1" dirty="0"/>
              <a:t>dobór wyposażenia pracowni i </a:t>
            </a:r>
            <a:r>
              <a:rPr lang="pl-PL" i="1" dirty="0" err="1"/>
              <a:t>sal</a:t>
            </a:r>
            <a:r>
              <a:rPr lang="pl-PL" i="1" dirty="0"/>
              <a:t> lekcyjnych</a:t>
            </a:r>
            <a:r>
              <a:rPr lang="pl-PL" dirty="0"/>
              <a:t>. Tylko niecała połowa ankietowanych wybrała odpowiedź twierdzącą (15,9% odpowiedzi </a:t>
            </a:r>
            <a:r>
              <a:rPr lang="pl-PL" i="1" dirty="0"/>
              <a:t>zdecydowanie tak</a:t>
            </a:r>
            <a:r>
              <a:rPr lang="pl-PL" dirty="0"/>
              <a:t> i 33% </a:t>
            </a:r>
            <a:r>
              <a:rPr lang="pl-PL" i="1" dirty="0"/>
              <a:t>raczej tak</a:t>
            </a:r>
            <a:r>
              <a:rPr lang="pl-PL" dirty="0"/>
              <a:t>). Ponadto 1 na 6 nauczycieli ocenia nisko swoją autonomiczność w zakresie </a:t>
            </a:r>
            <a:r>
              <a:rPr lang="pl-PL" i="1" dirty="0"/>
              <a:t>aranżacji przestrzeni sali</a:t>
            </a:r>
            <a:r>
              <a:rPr lang="pl-PL" dirty="0"/>
              <a:t> (17% odpowiedzi negatywnych) i </a:t>
            </a:r>
            <a:r>
              <a:rPr lang="pl-PL" i="1" dirty="0"/>
              <a:t>wyboru podręcznika</a:t>
            </a:r>
            <a:r>
              <a:rPr lang="pl-PL" dirty="0"/>
              <a:t> (17,5% odpowiedzi negatywnych).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1304C4-539D-419D-B28A-09116E07CCE0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7632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Zdaniem badaczy, autonomizacja uczniów (przygotowanie ich do niezależności, autoedukacji) jest potrzebna i może przebiegać tylko pod nadzorem autonomicznego nauczyciela, który potrafi i chce wykorzystać swoje sprawstwo do bardziej indywidualnego rozwoju ucznia. Dlatego autonomia jest zależna nie tylko od zewnętrznych ograniczeń i warunków instytucjonalnych, ale także od podejścia nauczyciela oraz jego umiejętności. Pierwszym krokiem do ustalenia stopnia niezależności nauczyciela w województwie pomorskim jest określenie jego poczucia autonomiczności. Przeprowadzona analiza wykazała, że obszary, w których nauczyciele czują się najbardziej autonomicznie, to kolejno: </a:t>
            </a:r>
            <a:r>
              <a:rPr lang="pl-PL" i="1" dirty="0"/>
              <a:t>dobór metod nauczania (</a:t>
            </a:r>
            <a:r>
              <a:rPr lang="pl-PL" dirty="0"/>
              <a:t>50,7% odpowiedzi</a:t>
            </a:r>
            <a:r>
              <a:rPr lang="pl-PL" i="1" dirty="0"/>
              <a:t> zdecydowanie tak </a:t>
            </a:r>
            <a:r>
              <a:rPr lang="pl-PL" dirty="0"/>
              <a:t>i 37% </a:t>
            </a:r>
            <a:r>
              <a:rPr lang="pl-PL" i="1" dirty="0"/>
              <a:t>raczej tak) </a:t>
            </a:r>
            <a:r>
              <a:rPr lang="pl-PL" dirty="0"/>
              <a:t>oraz </a:t>
            </a:r>
            <a:r>
              <a:rPr lang="pl-PL" i="1" dirty="0"/>
              <a:t>dobór treści zajęć pozalekcyjnych </a:t>
            </a:r>
            <a:r>
              <a:rPr lang="pl-PL" dirty="0"/>
              <a:t>(44,2% odpowiedzi</a:t>
            </a:r>
            <a:r>
              <a:rPr lang="pl-PL" i="1" dirty="0"/>
              <a:t> zdecydowanie tak </a:t>
            </a:r>
            <a:r>
              <a:rPr lang="pl-PL" dirty="0"/>
              <a:t>i 36,8%</a:t>
            </a:r>
            <a:r>
              <a:rPr lang="pl-PL" i="1" dirty="0"/>
              <a:t> raczej tak)</a:t>
            </a:r>
            <a:r>
              <a:rPr lang="pl-PL" dirty="0"/>
              <a:t>. Natomiast najgorzej ocenianym pod kątem sprawstwa obszarem okazał się </a:t>
            </a:r>
            <a:r>
              <a:rPr lang="pl-PL" i="1" dirty="0"/>
              <a:t>dobór wyposażenia pracowni i </a:t>
            </a:r>
            <a:r>
              <a:rPr lang="pl-PL" i="1" dirty="0" err="1"/>
              <a:t>sal</a:t>
            </a:r>
            <a:r>
              <a:rPr lang="pl-PL" i="1" dirty="0"/>
              <a:t> lekcyjnych</a:t>
            </a:r>
            <a:r>
              <a:rPr lang="pl-PL" dirty="0"/>
              <a:t>. Tylko niecała połowa ankietowanych wybrała odpowiedź twierdzącą (15,9% odpowiedzi </a:t>
            </a:r>
            <a:r>
              <a:rPr lang="pl-PL" i="1" dirty="0"/>
              <a:t>zdecydowanie tak</a:t>
            </a:r>
            <a:r>
              <a:rPr lang="pl-PL" dirty="0"/>
              <a:t> i 33% </a:t>
            </a:r>
            <a:r>
              <a:rPr lang="pl-PL" i="1" dirty="0"/>
              <a:t>raczej tak</a:t>
            </a:r>
            <a:r>
              <a:rPr lang="pl-PL" dirty="0"/>
              <a:t>). Ponadto 1 na 6 nauczycieli ocenia nisko swoją autonomiczność w zakresie </a:t>
            </a:r>
            <a:r>
              <a:rPr lang="pl-PL" i="1" dirty="0"/>
              <a:t>aranżacji przestrzeni sali</a:t>
            </a:r>
            <a:r>
              <a:rPr lang="pl-PL" dirty="0"/>
              <a:t> (17% odpowiedzi negatywnych) i </a:t>
            </a:r>
            <a:r>
              <a:rPr lang="pl-PL" i="1" dirty="0"/>
              <a:t>wyboru podręcznika</a:t>
            </a:r>
            <a:r>
              <a:rPr lang="pl-PL" dirty="0"/>
              <a:t> (17,5% odpowiedzi negatywnych).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1304C4-539D-419D-B28A-09116E07CCE0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128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Zdaniem badaczy, autonomizacja uczniów (przygotowanie ich do niezależności, autoedukacji) jest potrzebna i może przebiegać tylko pod nadzorem autonomicznego nauczyciela, który potrafi i chce wykorzystać swoje sprawstwo do bardziej indywidualnego rozwoju ucznia. Dlatego autonomia jest zależna nie tylko od zewnętrznych ograniczeń i warunków instytucjonalnych, ale także od podejścia nauczyciela oraz jego umiejętności. Pierwszym krokiem do ustalenia stopnia niezależności nauczyciela w województwie pomorskim jest określenie jego poczucia autonomiczności. Przeprowadzona analiza wykazała, że obszary, w których nauczyciele czują się najbardziej autonomicznie, to kolejno: </a:t>
            </a:r>
            <a:r>
              <a:rPr lang="pl-PL" i="1" dirty="0"/>
              <a:t>dobór metod nauczania (</a:t>
            </a:r>
            <a:r>
              <a:rPr lang="pl-PL" dirty="0"/>
              <a:t>50,7% odpowiedzi</a:t>
            </a:r>
            <a:r>
              <a:rPr lang="pl-PL" i="1" dirty="0"/>
              <a:t> zdecydowanie tak </a:t>
            </a:r>
            <a:r>
              <a:rPr lang="pl-PL" dirty="0"/>
              <a:t>i 37% </a:t>
            </a:r>
            <a:r>
              <a:rPr lang="pl-PL" i="1" dirty="0"/>
              <a:t>raczej tak) </a:t>
            </a:r>
            <a:r>
              <a:rPr lang="pl-PL" dirty="0"/>
              <a:t>oraz </a:t>
            </a:r>
            <a:r>
              <a:rPr lang="pl-PL" i="1" dirty="0"/>
              <a:t>dobór treści zajęć pozalekcyjnych </a:t>
            </a:r>
            <a:r>
              <a:rPr lang="pl-PL" dirty="0"/>
              <a:t>(44,2% odpowiedzi</a:t>
            </a:r>
            <a:r>
              <a:rPr lang="pl-PL" i="1" dirty="0"/>
              <a:t> zdecydowanie tak </a:t>
            </a:r>
            <a:r>
              <a:rPr lang="pl-PL" dirty="0"/>
              <a:t>i 36,8%</a:t>
            </a:r>
            <a:r>
              <a:rPr lang="pl-PL" i="1" dirty="0"/>
              <a:t> raczej tak)</a:t>
            </a:r>
            <a:r>
              <a:rPr lang="pl-PL" dirty="0"/>
              <a:t>. Natomiast najgorzej ocenianym pod kątem sprawstwa obszarem okazał się </a:t>
            </a:r>
            <a:r>
              <a:rPr lang="pl-PL" i="1" dirty="0"/>
              <a:t>dobór wyposażenia pracowni i </a:t>
            </a:r>
            <a:r>
              <a:rPr lang="pl-PL" i="1" dirty="0" err="1"/>
              <a:t>sal</a:t>
            </a:r>
            <a:r>
              <a:rPr lang="pl-PL" i="1" dirty="0"/>
              <a:t> lekcyjnych</a:t>
            </a:r>
            <a:r>
              <a:rPr lang="pl-PL" dirty="0"/>
              <a:t>. Tylko niecała połowa ankietowanych wybrała odpowiedź twierdzącą (15,9% odpowiedzi </a:t>
            </a:r>
            <a:r>
              <a:rPr lang="pl-PL" i="1" dirty="0"/>
              <a:t>zdecydowanie tak</a:t>
            </a:r>
            <a:r>
              <a:rPr lang="pl-PL" dirty="0"/>
              <a:t> i 33% </a:t>
            </a:r>
            <a:r>
              <a:rPr lang="pl-PL" i="1" dirty="0"/>
              <a:t>raczej tak</a:t>
            </a:r>
            <a:r>
              <a:rPr lang="pl-PL" dirty="0"/>
              <a:t>). Ponadto 1 na 6 nauczycieli ocenia nisko swoją autonomiczność w zakresie </a:t>
            </a:r>
            <a:r>
              <a:rPr lang="pl-PL" i="1" dirty="0"/>
              <a:t>aranżacji przestrzeni sali</a:t>
            </a:r>
            <a:r>
              <a:rPr lang="pl-PL" dirty="0"/>
              <a:t> (17% odpowiedzi negatywnych) i </a:t>
            </a:r>
            <a:r>
              <a:rPr lang="pl-PL" i="1" dirty="0"/>
              <a:t>wyboru podręcznika</a:t>
            </a:r>
            <a:r>
              <a:rPr lang="pl-PL" dirty="0"/>
              <a:t> (17,5% odpowiedzi negatywnych).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1304C4-539D-419D-B28A-09116E07CCE0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5798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1304C4-539D-419D-B28A-09116E07CCE0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5951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1524000" y="1243913"/>
            <a:ext cx="9144000" cy="2266049"/>
          </a:xfrm>
        </p:spPr>
        <p:txBody>
          <a:bodyPr anchor="b"/>
          <a:lstStyle>
            <a:lvl1pPr algn="ctr">
              <a:defRPr sz="4400" b="1" baseline="0">
                <a:solidFill>
                  <a:srgbClr val="0070C0"/>
                </a:solidFill>
              </a:defRPr>
            </a:lvl1pPr>
          </a:lstStyle>
          <a:p>
            <a:r>
              <a:rPr lang="pl-PL" dirty="0"/>
              <a:t>Tytuł prezentacji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rgbClr val="0070C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Imię i nazwisko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t>‹#›</a:t>
            </a:fld>
            <a:endParaRPr lang="pl-PL" dirty="0"/>
          </a:p>
        </p:txBody>
      </p:sp>
      <p:pic>
        <p:nvPicPr>
          <p:cNvPr id="9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5" name="pole tekstowe 4"/>
          <p:cNvSpPr txBox="1"/>
          <p:nvPr userDrawn="1"/>
        </p:nvSpPr>
        <p:spPr>
          <a:xfrm>
            <a:off x="3774052" y="6142162"/>
            <a:ext cx="46779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4D86"/>
                </a:solidFill>
              </a:rPr>
              <a:t>POMORSKA RADA OŚWIATOWA </a:t>
            </a:r>
          </a:p>
          <a:p>
            <a:pPr algn="ctr"/>
            <a:r>
              <a:rPr lang="pl-PL" sz="2000" b="1" dirty="0">
                <a:solidFill>
                  <a:srgbClr val="004D86"/>
                </a:solidFill>
              </a:rPr>
              <a:t>18 kwietnia 2019 roku</a:t>
            </a:r>
          </a:p>
        </p:txBody>
      </p:sp>
    </p:spTree>
    <p:extLst>
      <p:ext uri="{BB962C8B-B14F-4D97-AF65-F5344CB8AC3E}">
        <p14:creationId xmlns:p14="http://schemas.microsoft.com/office/powerpoint/2010/main" val="2899806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1283811"/>
            <a:ext cx="2628900" cy="4893152"/>
          </a:xfrm>
        </p:spPr>
        <p:txBody>
          <a:bodyPr vert="eaVert"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1283811"/>
            <a:ext cx="7734300" cy="4893152"/>
          </a:xfrm>
        </p:spPr>
        <p:txBody>
          <a:bodyPr vert="eaVert"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t>‹#›</a:t>
            </a:fld>
            <a:endParaRPr lang="pl-PL"/>
          </a:p>
        </p:txBody>
      </p:sp>
      <p:pic>
        <p:nvPicPr>
          <p:cNvPr id="11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10" name="pole tekstowe 9"/>
          <p:cNvSpPr txBox="1"/>
          <p:nvPr userDrawn="1"/>
        </p:nvSpPr>
        <p:spPr>
          <a:xfrm>
            <a:off x="3774052" y="6405778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4D86"/>
                </a:solidFill>
              </a:rPr>
              <a:t>POMORSKA RADA OŚWIATOWA</a:t>
            </a:r>
          </a:p>
        </p:txBody>
      </p:sp>
      <p:cxnSp>
        <p:nvCxnSpPr>
          <p:cNvPr id="13" name="Łącznik prosty 12"/>
          <p:cNvCxnSpPr/>
          <p:nvPr userDrawn="1"/>
        </p:nvCxnSpPr>
        <p:spPr>
          <a:xfrm>
            <a:off x="337751" y="6417279"/>
            <a:ext cx="11532973" cy="32951"/>
          </a:xfrm>
          <a:prstGeom prst="line">
            <a:avLst/>
          </a:prstGeom>
          <a:ln>
            <a:solidFill>
              <a:srgbClr val="004D86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039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t>‹#›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9755" y="2034747"/>
            <a:ext cx="7124007" cy="2372496"/>
          </a:xfrm>
          <a:prstGeom prst="rect">
            <a:avLst/>
          </a:prstGeom>
        </p:spPr>
      </p:pic>
      <p:sp>
        <p:nvSpPr>
          <p:cNvPr id="8" name="pole tekstowe 7"/>
          <p:cNvSpPr txBox="1"/>
          <p:nvPr userDrawn="1"/>
        </p:nvSpPr>
        <p:spPr>
          <a:xfrm>
            <a:off x="3774052" y="6405778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4D86"/>
                </a:solidFill>
              </a:rPr>
              <a:t>POMORSKA RADA OŚWIATOWA</a:t>
            </a:r>
          </a:p>
        </p:txBody>
      </p:sp>
      <p:cxnSp>
        <p:nvCxnSpPr>
          <p:cNvPr id="9" name="Łącznik prosty 8"/>
          <p:cNvCxnSpPr/>
          <p:nvPr userDrawn="1"/>
        </p:nvCxnSpPr>
        <p:spPr>
          <a:xfrm>
            <a:off x="337751" y="6417279"/>
            <a:ext cx="11532973" cy="32951"/>
          </a:xfrm>
          <a:prstGeom prst="line">
            <a:avLst/>
          </a:prstGeom>
          <a:ln>
            <a:solidFill>
              <a:srgbClr val="004D86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38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60456"/>
            <a:ext cx="10515600" cy="1145913"/>
          </a:xfrm>
        </p:spPr>
        <p:txBody>
          <a:bodyPr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496064"/>
            <a:ext cx="10515600" cy="3680897"/>
          </a:xfrm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9" name="pole tekstowe 8"/>
          <p:cNvSpPr txBox="1"/>
          <p:nvPr userDrawn="1"/>
        </p:nvSpPr>
        <p:spPr>
          <a:xfrm>
            <a:off x="3774052" y="6405778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4D86"/>
                </a:solidFill>
              </a:rPr>
              <a:t>POMORSKA RADA OŚWIATOWA</a:t>
            </a:r>
          </a:p>
        </p:txBody>
      </p:sp>
      <p:cxnSp>
        <p:nvCxnSpPr>
          <p:cNvPr id="13" name="Łącznik prosty 12"/>
          <p:cNvCxnSpPr/>
          <p:nvPr userDrawn="1"/>
        </p:nvCxnSpPr>
        <p:spPr>
          <a:xfrm>
            <a:off x="337751" y="6417279"/>
            <a:ext cx="11532973" cy="32951"/>
          </a:xfrm>
          <a:prstGeom prst="line">
            <a:avLst/>
          </a:prstGeom>
          <a:ln>
            <a:solidFill>
              <a:srgbClr val="004D86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9019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4000" b="1">
                <a:solidFill>
                  <a:srgbClr val="0070C0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70C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t>‹#›</a:t>
            </a:fld>
            <a:endParaRPr lang="pl-PL"/>
          </a:p>
        </p:txBody>
      </p:sp>
      <p:pic>
        <p:nvPicPr>
          <p:cNvPr id="11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10" name="pole tekstowe 9"/>
          <p:cNvSpPr txBox="1"/>
          <p:nvPr userDrawn="1"/>
        </p:nvSpPr>
        <p:spPr>
          <a:xfrm>
            <a:off x="3774052" y="6405778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4D86"/>
                </a:solidFill>
              </a:rPr>
              <a:t>POMORSKA RADA OŚWIATOWA</a:t>
            </a:r>
          </a:p>
        </p:txBody>
      </p:sp>
      <p:cxnSp>
        <p:nvCxnSpPr>
          <p:cNvPr id="13" name="Łącznik prosty 12"/>
          <p:cNvCxnSpPr/>
          <p:nvPr userDrawn="1"/>
        </p:nvCxnSpPr>
        <p:spPr>
          <a:xfrm>
            <a:off x="337751" y="6417279"/>
            <a:ext cx="11532973" cy="32951"/>
          </a:xfrm>
          <a:prstGeom prst="line">
            <a:avLst/>
          </a:prstGeom>
          <a:ln>
            <a:solidFill>
              <a:srgbClr val="004D86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6865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19200"/>
            <a:ext cx="10515600" cy="1229281"/>
          </a:xfrm>
        </p:spPr>
        <p:txBody>
          <a:bodyPr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2627869"/>
            <a:ext cx="5181600" cy="3549093"/>
          </a:xfrm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2627869"/>
            <a:ext cx="5181600" cy="3549094"/>
          </a:xfrm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t>‹#›</a:t>
            </a:fld>
            <a:endParaRPr lang="pl-PL"/>
          </a:p>
        </p:txBody>
      </p:sp>
      <p:pic>
        <p:nvPicPr>
          <p:cNvPr id="12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11" name="pole tekstowe 10"/>
          <p:cNvSpPr txBox="1"/>
          <p:nvPr userDrawn="1"/>
        </p:nvSpPr>
        <p:spPr>
          <a:xfrm>
            <a:off x="3774052" y="6405778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4D86"/>
                </a:solidFill>
              </a:rPr>
              <a:t>POMORSKA RADA OŚWIATOWA</a:t>
            </a:r>
          </a:p>
        </p:txBody>
      </p:sp>
      <p:cxnSp>
        <p:nvCxnSpPr>
          <p:cNvPr id="14" name="Łącznik prosty 13"/>
          <p:cNvCxnSpPr/>
          <p:nvPr userDrawn="1"/>
        </p:nvCxnSpPr>
        <p:spPr>
          <a:xfrm>
            <a:off x="337751" y="6417279"/>
            <a:ext cx="11532973" cy="32951"/>
          </a:xfrm>
          <a:prstGeom prst="line">
            <a:avLst/>
          </a:prstGeom>
          <a:ln>
            <a:solidFill>
              <a:srgbClr val="004D86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3802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19200"/>
            <a:ext cx="10515600" cy="1155763"/>
          </a:xfrm>
        </p:spPr>
        <p:txBody>
          <a:bodyPr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2438400"/>
            <a:ext cx="5157787" cy="55807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3006725"/>
            <a:ext cx="5157787" cy="3182937"/>
          </a:xfrm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2438400"/>
            <a:ext cx="5183188" cy="55807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8"/>
          </a:xfrm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t>‹#›</a:t>
            </a:fld>
            <a:endParaRPr lang="pl-PL"/>
          </a:p>
        </p:txBody>
      </p:sp>
      <p:pic>
        <p:nvPicPr>
          <p:cNvPr id="14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17" name="pole tekstowe 16"/>
          <p:cNvSpPr txBox="1"/>
          <p:nvPr userDrawn="1"/>
        </p:nvSpPr>
        <p:spPr>
          <a:xfrm>
            <a:off x="3774052" y="6405778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4D86"/>
                </a:solidFill>
              </a:rPr>
              <a:t>POMORSKA RADA OŚWIATOWA</a:t>
            </a:r>
          </a:p>
        </p:txBody>
      </p:sp>
      <p:cxnSp>
        <p:nvCxnSpPr>
          <p:cNvPr id="18" name="Łącznik prosty 17"/>
          <p:cNvCxnSpPr/>
          <p:nvPr userDrawn="1"/>
        </p:nvCxnSpPr>
        <p:spPr>
          <a:xfrm>
            <a:off x="337751" y="6417279"/>
            <a:ext cx="11532973" cy="32951"/>
          </a:xfrm>
          <a:prstGeom prst="line">
            <a:avLst/>
          </a:prstGeom>
          <a:ln>
            <a:solidFill>
              <a:srgbClr val="004D86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39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145059"/>
            <a:ext cx="10515600" cy="1227267"/>
          </a:xfrm>
        </p:spPr>
        <p:txBody>
          <a:bodyPr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t>‹#›</a:t>
            </a:fld>
            <a:endParaRPr lang="pl-PL"/>
          </a:p>
        </p:txBody>
      </p:sp>
      <p:pic>
        <p:nvPicPr>
          <p:cNvPr id="11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9" name="pole tekstowe 8"/>
          <p:cNvSpPr txBox="1"/>
          <p:nvPr userDrawn="1"/>
        </p:nvSpPr>
        <p:spPr>
          <a:xfrm>
            <a:off x="3774052" y="6405778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4D86"/>
                </a:solidFill>
              </a:rPr>
              <a:t>POMORSKA RADA OŚWIATOWA</a:t>
            </a:r>
          </a:p>
        </p:txBody>
      </p:sp>
      <p:cxnSp>
        <p:nvCxnSpPr>
          <p:cNvPr id="10" name="Łącznik prosty 9"/>
          <p:cNvCxnSpPr/>
          <p:nvPr userDrawn="1"/>
        </p:nvCxnSpPr>
        <p:spPr>
          <a:xfrm>
            <a:off x="337751" y="6417279"/>
            <a:ext cx="11532973" cy="32951"/>
          </a:xfrm>
          <a:prstGeom prst="line">
            <a:avLst/>
          </a:prstGeom>
          <a:ln>
            <a:solidFill>
              <a:srgbClr val="004D86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265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1283811"/>
            <a:ext cx="3932237" cy="1171065"/>
          </a:xfrm>
        </p:spPr>
        <p:txBody>
          <a:bodyPr anchor="b"/>
          <a:lstStyle>
            <a:lvl1pPr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1283811"/>
            <a:ext cx="6172200" cy="4577239"/>
          </a:xfrm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 sz="22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454876"/>
            <a:ext cx="3932237" cy="341411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t>‹#›</a:t>
            </a:fld>
            <a:endParaRPr lang="pl-PL"/>
          </a:p>
        </p:txBody>
      </p:sp>
      <p:pic>
        <p:nvPicPr>
          <p:cNvPr id="12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11" name="pole tekstowe 10"/>
          <p:cNvSpPr txBox="1"/>
          <p:nvPr userDrawn="1"/>
        </p:nvSpPr>
        <p:spPr>
          <a:xfrm>
            <a:off x="3774052" y="6405778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4D86"/>
                </a:solidFill>
              </a:rPr>
              <a:t>POMORSKA RADA OŚWIATOWA</a:t>
            </a:r>
          </a:p>
        </p:txBody>
      </p:sp>
      <p:cxnSp>
        <p:nvCxnSpPr>
          <p:cNvPr id="14" name="Łącznik prosty 13"/>
          <p:cNvCxnSpPr/>
          <p:nvPr userDrawn="1"/>
        </p:nvCxnSpPr>
        <p:spPr>
          <a:xfrm>
            <a:off x="337751" y="6417279"/>
            <a:ext cx="11532973" cy="32951"/>
          </a:xfrm>
          <a:prstGeom prst="line">
            <a:avLst/>
          </a:prstGeom>
          <a:ln>
            <a:solidFill>
              <a:srgbClr val="004D86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7725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83810"/>
            <a:ext cx="3932237" cy="1094864"/>
          </a:xfrm>
        </p:spPr>
        <p:txBody>
          <a:bodyPr anchor="b"/>
          <a:lstStyle>
            <a:lvl1pPr>
              <a:defRPr sz="2800" b="1">
                <a:solidFill>
                  <a:srgbClr val="2852A0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1283810"/>
            <a:ext cx="6172200" cy="45772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397210"/>
            <a:ext cx="3932237" cy="347177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t>‹#›</a:t>
            </a:fld>
            <a:endParaRPr lang="pl-PL"/>
          </a:p>
        </p:txBody>
      </p:sp>
      <p:pic>
        <p:nvPicPr>
          <p:cNvPr id="12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11" name="pole tekstowe 10"/>
          <p:cNvSpPr txBox="1"/>
          <p:nvPr userDrawn="1"/>
        </p:nvSpPr>
        <p:spPr>
          <a:xfrm>
            <a:off x="3774052" y="6405778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4D86"/>
                </a:solidFill>
              </a:rPr>
              <a:t>POMORSKA RADA OŚWIATOWA</a:t>
            </a:r>
          </a:p>
        </p:txBody>
      </p:sp>
      <p:cxnSp>
        <p:nvCxnSpPr>
          <p:cNvPr id="14" name="Łącznik prosty 13"/>
          <p:cNvCxnSpPr/>
          <p:nvPr userDrawn="1"/>
        </p:nvCxnSpPr>
        <p:spPr>
          <a:xfrm>
            <a:off x="337751" y="6417279"/>
            <a:ext cx="11532973" cy="32951"/>
          </a:xfrm>
          <a:prstGeom prst="line">
            <a:avLst/>
          </a:prstGeom>
          <a:ln>
            <a:solidFill>
              <a:srgbClr val="004D86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765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83810"/>
            <a:ext cx="10515600" cy="1065519"/>
          </a:xfrm>
        </p:spPr>
        <p:txBody>
          <a:bodyPr/>
          <a:lstStyle>
            <a:lvl1pPr algn="ctr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2405449"/>
            <a:ext cx="10515600" cy="3771514"/>
          </a:xfrm>
        </p:spPr>
        <p:txBody>
          <a:bodyPr vert="eaVert"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E3BF-D54F-4588-950F-440B023BCE50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DCC57-FE2A-4445-8431-CCB36E9BCC6E}" type="slidenum">
              <a:rPr lang="pl-PL" smtClean="0"/>
              <a:t>‹#›</a:t>
            </a:fld>
            <a:endParaRPr lang="pl-PL"/>
          </a:p>
        </p:txBody>
      </p:sp>
      <p:pic>
        <p:nvPicPr>
          <p:cNvPr id="11" name="Picture 2" descr="C:\Users\Magdalena Zalewska\Desktop\pomorskie\1.09\Samorzad_Wojewodztwa_Pomorskiego_poziom-prawa-2012-RGB-NIE DO DRUKU.png">
            <a:extLst>
              <a:ext uri="{FF2B5EF4-FFF2-40B4-BE49-F238E27FC236}">
                <a16:creationId xmlns:a16="http://schemas.microsoft.com/office/drawing/2014/main" id="{2DA2D1D0-303C-4AFA-90A9-EAD9676D3F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24" y="463720"/>
            <a:ext cx="2952328" cy="82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89D91CD1-03B6-4F2F-8109-0A9909F5725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76" y="383603"/>
            <a:ext cx="2703794" cy="900440"/>
          </a:xfrm>
          <a:prstGeom prst="rect">
            <a:avLst/>
          </a:prstGeom>
        </p:spPr>
      </p:pic>
      <p:sp>
        <p:nvSpPr>
          <p:cNvPr id="10" name="pole tekstowe 9"/>
          <p:cNvSpPr txBox="1"/>
          <p:nvPr userDrawn="1"/>
        </p:nvSpPr>
        <p:spPr>
          <a:xfrm>
            <a:off x="3774052" y="6405778"/>
            <a:ext cx="46779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4D86"/>
                </a:solidFill>
              </a:rPr>
              <a:t>POMORSKA RADA OŚWIATOWA</a:t>
            </a:r>
          </a:p>
        </p:txBody>
      </p:sp>
      <p:cxnSp>
        <p:nvCxnSpPr>
          <p:cNvPr id="13" name="Łącznik prosty 12"/>
          <p:cNvCxnSpPr/>
          <p:nvPr userDrawn="1"/>
        </p:nvCxnSpPr>
        <p:spPr>
          <a:xfrm>
            <a:off x="337751" y="6417279"/>
            <a:ext cx="11532973" cy="32951"/>
          </a:xfrm>
          <a:prstGeom prst="line">
            <a:avLst/>
          </a:prstGeom>
          <a:ln>
            <a:solidFill>
              <a:srgbClr val="004D86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1710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AE3BF-D54F-4588-950F-440B023BCE50}" type="datetimeFigureOut">
              <a:rPr lang="pl-PL" smtClean="0"/>
              <a:t>18.04.2019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DCC57-FE2A-4445-8431-CCB36E9BCC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3548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e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Badanie kondycji zawodowej pomorskiego </a:t>
            </a:r>
            <a:r>
              <a:rPr lang="pl-PL" dirty="0" smtClean="0"/>
              <a:t>nauczyciela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Wybrane wyniki </a:t>
            </a:r>
            <a:r>
              <a:rPr lang="pl-PL" sz="3200" dirty="0"/>
              <a:t>badań</a:t>
            </a:r>
          </a:p>
        </p:txBody>
      </p:sp>
    </p:spTree>
    <p:extLst>
      <p:ext uri="{BB962C8B-B14F-4D97-AF65-F5344CB8AC3E}">
        <p14:creationId xmlns:p14="http://schemas.microsoft.com/office/powerpoint/2010/main" val="4247705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>
            <a:extLst>
              <a:ext uri="{FF2B5EF4-FFF2-40B4-BE49-F238E27FC236}">
                <a16:creationId xmlns:a16="http://schemas.microsoft.com/office/drawing/2014/main" id="{CB7167EA-02BF-044A-B6BC-A680B7A51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0457"/>
            <a:ext cx="10515600" cy="583334"/>
          </a:xfrm>
        </p:spPr>
        <p:txBody>
          <a:bodyPr/>
          <a:lstStyle/>
          <a:p>
            <a:r>
              <a:rPr lang="pl-PL" dirty="0"/>
              <a:t>OBSZAR „RELACJE I WSPÓŁPRACA” - JAK JEST?</a:t>
            </a: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4F3872F0-E164-A948-97B5-E6F7724617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4697970"/>
              </p:ext>
            </p:extLst>
          </p:nvPr>
        </p:nvGraphicFramePr>
        <p:xfrm>
          <a:off x="542145" y="1738182"/>
          <a:ext cx="11107710" cy="4609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3413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>
            <a:extLst>
              <a:ext uri="{FF2B5EF4-FFF2-40B4-BE49-F238E27FC236}">
                <a16:creationId xmlns:a16="http://schemas.microsoft.com/office/drawing/2014/main" id="{CB7167EA-02BF-044A-B6BC-A680B7A51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0457"/>
            <a:ext cx="10515600" cy="583334"/>
          </a:xfrm>
        </p:spPr>
        <p:txBody>
          <a:bodyPr/>
          <a:lstStyle/>
          <a:p>
            <a:r>
              <a:rPr lang="pl-PL" dirty="0"/>
              <a:t>OBSZAR „RELACJE I WSPÓŁPRACA” - JAK JEST?</a:t>
            </a: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86279590-A641-894D-B121-C5F1BA21A9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0418858"/>
              </p:ext>
            </p:extLst>
          </p:nvPr>
        </p:nvGraphicFramePr>
        <p:xfrm>
          <a:off x="360888" y="1740415"/>
          <a:ext cx="11481341" cy="4625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6687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>
            <a:extLst>
              <a:ext uri="{FF2B5EF4-FFF2-40B4-BE49-F238E27FC236}">
                <a16:creationId xmlns:a16="http://schemas.microsoft.com/office/drawing/2014/main" id="{CB7167EA-02BF-044A-B6BC-A680B7A51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0457"/>
            <a:ext cx="10515600" cy="583334"/>
          </a:xfrm>
        </p:spPr>
        <p:txBody>
          <a:bodyPr/>
          <a:lstStyle/>
          <a:p>
            <a:r>
              <a:rPr lang="pl-PL" dirty="0"/>
              <a:t>OBSZAR „RELACJE I WSPÓŁPRACA” - JAK JEST?</a:t>
            </a:r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12E2884C-266F-9A48-A300-1629830C67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0544983"/>
              </p:ext>
            </p:extLst>
          </p:nvPr>
        </p:nvGraphicFramePr>
        <p:xfrm>
          <a:off x="838200" y="2018347"/>
          <a:ext cx="10389433" cy="3947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2304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>
            <a:extLst>
              <a:ext uri="{FF2B5EF4-FFF2-40B4-BE49-F238E27FC236}">
                <a16:creationId xmlns:a16="http://schemas.microsoft.com/office/drawing/2014/main" id="{CB7167EA-02BF-044A-B6BC-A680B7A51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0457"/>
            <a:ext cx="10515600" cy="583334"/>
          </a:xfrm>
        </p:spPr>
        <p:txBody>
          <a:bodyPr/>
          <a:lstStyle/>
          <a:p>
            <a:r>
              <a:rPr lang="pl-PL" dirty="0"/>
              <a:t>OBSZAR „RELACJE I WSPÓŁPRACA” - JAK JEST?</a:t>
            </a: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E8D041B6-608A-284C-B845-31D3E4EABA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8446896"/>
              </p:ext>
            </p:extLst>
          </p:nvPr>
        </p:nvGraphicFramePr>
        <p:xfrm>
          <a:off x="1079292" y="1843791"/>
          <a:ext cx="10103370" cy="3972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2904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60457"/>
            <a:ext cx="10515600" cy="583334"/>
          </a:xfrm>
        </p:spPr>
        <p:txBody>
          <a:bodyPr/>
          <a:lstStyle/>
          <a:p>
            <a:r>
              <a:rPr lang="pl-PL" dirty="0"/>
              <a:t>OBSZAR „RELACJE I WSPÓŁPRACA” - JAK JEST?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45122" y="1843791"/>
            <a:ext cx="11139855" cy="44323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Relacje nauczyciel-rodzice</a:t>
            </a:r>
          </a:p>
          <a:p>
            <a:pPr lvl="1"/>
            <a:r>
              <a:rPr lang="pl-PL" dirty="0"/>
              <a:t>konieczność zacieśnienia współpracy między przedstawicielami środowiska szkolnego a rodzicami i uczniami (63,9% nauczycieli)</a:t>
            </a:r>
          </a:p>
          <a:p>
            <a:pPr lvl="1"/>
            <a:r>
              <a:rPr lang="pl-PL" dirty="0"/>
              <a:t>p</a:t>
            </a:r>
            <a:r>
              <a:rPr lang="pl-PL" dirty="0" smtClean="0"/>
              <a:t>onad </a:t>
            </a:r>
            <a:r>
              <a:rPr lang="pl-PL" dirty="0"/>
              <a:t>połowa nauczycieli współpracuje z rodzicami (54% rodziców) 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b="1" dirty="0"/>
              <a:t>Relacje nauczyciel-uczeń</a:t>
            </a:r>
          </a:p>
          <a:p>
            <a:pPr lvl="1"/>
            <a:r>
              <a:rPr lang="pl-PL" dirty="0"/>
              <a:t>wpływ </a:t>
            </a:r>
            <a:r>
              <a:rPr lang="pl-PL" b="1" i="1" dirty="0"/>
              <a:t>atmosfery</a:t>
            </a:r>
            <a:r>
              <a:rPr lang="pl-PL" b="1" dirty="0"/>
              <a:t> </a:t>
            </a:r>
            <a:r>
              <a:rPr lang="pl-PL" b="1" i="1" dirty="0"/>
              <a:t>w klasie </a:t>
            </a:r>
            <a:r>
              <a:rPr lang="pl-PL" dirty="0"/>
              <a:t>na osiągnięcia ucznia (51% uczniów i rodziców, 61% nauczycieli)</a:t>
            </a:r>
          </a:p>
          <a:p>
            <a:pPr lvl="1"/>
            <a:r>
              <a:rPr lang="pl-PL" b="1" dirty="0"/>
              <a:t>pomoc uczniom w nauce </a:t>
            </a:r>
            <a:r>
              <a:rPr lang="pl-PL" dirty="0"/>
              <a:t>– wszyscy lub większość nauczycieli (23,5% uczniów), brak takiego nauczyciela (4,5% uczniów)</a:t>
            </a:r>
          </a:p>
          <a:p>
            <a:pPr lvl="1"/>
            <a:r>
              <a:rPr lang="pl-PL" dirty="0"/>
              <a:t>możliwość </a:t>
            </a:r>
            <a:r>
              <a:rPr lang="pl-PL" b="1" dirty="0"/>
              <a:t>zwrócenia się ze swoimi problemami do nauczyciela </a:t>
            </a:r>
            <a:r>
              <a:rPr lang="pl-PL" dirty="0"/>
              <a:t>– jeden taki nauczyciel (32%), brak takiego nauczyciela (25% uczniów)</a:t>
            </a:r>
          </a:p>
        </p:txBody>
      </p:sp>
    </p:spTree>
    <p:extLst>
      <p:ext uri="{BB962C8B-B14F-4D97-AF65-F5344CB8AC3E}">
        <p14:creationId xmlns:p14="http://schemas.microsoft.com/office/powerpoint/2010/main" val="169213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60457"/>
            <a:ext cx="10515600" cy="613314"/>
          </a:xfrm>
        </p:spPr>
        <p:txBody>
          <a:bodyPr/>
          <a:lstStyle/>
          <a:p>
            <a:r>
              <a:rPr lang="pl-PL" dirty="0"/>
              <a:t>OBSZAR </a:t>
            </a:r>
            <a:r>
              <a:rPr lang="pl-PL" dirty="0" smtClean="0"/>
              <a:t>„RELACJE </a:t>
            </a:r>
            <a:r>
              <a:rPr lang="pl-PL" dirty="0"/>
              <a:t>I WSPÓŁPRACA” - JAK JEST?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5462" y="1978702"/>
            <a:ext cx="11166230" cy="41982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/>
              <a:t>Współpraca</a:t>
            </a:r>
            <a:r>
              <a:rPr lang="pl-PL" dirty="0"/>
              <a:t> stanowi istotny czynnik wpływający na atmosferę i klimat pracy nauczycieli</a:t>
            </a:r>
          </a:p>
          <a:p>
            <a:pPr lvl="1"/>
            <a:r>
              <a:rPr lang="pl-PL" dirty="0"/>
              <a:t>dyrektor dba o atmosferę panującą w szkole (70,5%) </a:t>
            </a:r>
          </a:p>
          <a:p>
            <a:pPr lvl="1"/>
            <a:endParaRPr lang="pl-PL" dirty="0"/>
          </a:p>
          <a:p>
            <a:pPr marL="0" indent="0">
              <a:buNone/>
            </a:pPr>
            <a:r>
              <a:rPr lang="pl-PL" dirty="0"/>
              <a:t>Zakres </a:t>
            </a:r>
            <a:r>
              <a:rPr lang="pl-PL" b="1" dirty="0"/>
              <a:t>współpracy </a:t>
            </a:r>
            <a:r>
              <a:rPr lang="pl-PL" b="1" dirty="0" smtClean="0"/>
              <a:t>dyrektor-nauczyciel</a:t>
            </a:r>
            <a:r>
              <a:rPr lang="pl-PL" dirty="0" smtClean="0"/>
              <a:t>:</a:t>
            </a:r>
            <a:endParaRPr lang="pl-PL" dirty="0"/>
          </a:p>
          <a:p>
            <a:pPr lvl="1"/>
            <a:r>
              <a:rPr lang="pl-PL" dirty="0"/>
              <a:t>najczęściej – wspólne ustalanie zakresu obowiązków (65,7%)</a:t>
            </a:r>
          </a:p>
          <a:p>
            <a:pPr lvl="1"/>
            <a:r>
              <a:rPr lang="pl-PL" dirty="0"/>
              <a:t>najrzadziej – rozmowy o rozwoju zawodowym nauczyciela (49,2%) 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Zakres</a:t>
            </a:r>
            <a:r>
              <a:rPr lang="pl-PL" b="1" dirty="0"/>
              <a:t> współpracy </a:t>
            </a:r>
            <a:r>
              <a:rPr lang="pl-PL" b="1" dirty="0" smtClean="0"/>
              <a:t>nauczyciel-nauczyciel:</a:t>
            </a:r>
            <a:endParaRPr lang="pl-PL" b="1" dirty="0"/>
          </a:p>
          <a:p>
            <a:pPr lvl="1"/>
            <a:r>
              <a:rPr lang="pl-PL" dirty="0"/>
              <a:t>wymiana doświadczeń (83,1%)</a:t>
            </a:r>
          </a:p>
          <a:p>
            <a:pPr lvl="1"/>
            <a:r>
              <a:rPr lang="pl-PL" dirty="0"/>
              <a:t>wspólne poszukiwanie rozwiązań dla podnoszenia jakości pracy szkoły (79,2%) </a:t>
            </a:r>
          </a:p>
          <a:p>
            <a:pPr lvl="1"/>
            <a:r>
              <a:rPr lang="pl-PL" dirty="0"/>
              <a:t>wzajemne wspieranie się w trudnych chwilach (77,3%)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0733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81C204-9FD9-4661-8100-93BE901E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51792"/>
            <a:ext cx="10515600" cy="877796"/>
          </a:xfrm>
        </p:spPr>
        <p:txBody>
          <a:bodyPr>
            <a:normAutofit/>
          </a:bodyPr>
          <a:lstStyle/>
          <a:p>
            <a:r>
              <a:rPr lang="pl-PL" dirty="0"/>
              <a:t>OBSZAR ”RELACJE I WSPÓŁPRACA” </a:t>
            </a:r>
            <a:br>
              <a:rPr lang="pl-PL" dirty="0"/>
            </a:br>
            <a:r>
              <a:rPr lang="pl-PL" dirty="0"/>
              <a:t>DOKĄD ZMIERZAMY? - JAK TO OSIĄGNĄĆ?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F23914CC-9B23-C644-B001-9987AEF1CFBC}"/>
              </a:ext>
            </a:extLst>
          </p:cNvPr>
          <p:cNvSpPr txBox="1"/>
          <p:nvPr/>
        </p:nvSpPr>
        <p:spPr>
          <a:xfrm>
            <a:off x="580291" y="2149977"/>
            <a:ext cx="1099917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000" dirty="0" smtClean="0"/>
              <a:t>W </a:t>
            </a:r>
            <a:r>
              <a:rPr lang="pl-PL" sz="2000" dirty="0"/>
              <a:t>p</a:t>
            </a:r>
            <a:r>
              <a:rPr lang="pl-PL" sz="2000" dirty="0" smtClean="0"/>
              <a:t>omorskich szkołach </a:t>
            </a:r>
            <a:r>
              <a:rPr lang="pl-PL" sz="2000" b="1" dirty="0" smtClean="0"/>
              <a:t>panuje przyjazna</a:t>
            </a:r>
            <a:r>
              <a:rPr lang="pl-PL" sz="2000" b="1" dirty="0" smtClean="0"/>
              <a:t> </a:t>
            </a:r>
            <a:r>
              <a:rPr lang="pl-PL" sz="2000" b="1" dirty="0"/>
              <a:t>atmosfera i relacje - </a:t>
            </a:r>
            <a:r>
              <a:rPr lang="pl-PL" sz="2000" dirty="0"/>
              <a:t>pomiędzy pracownikami szkoły, rodzicami i uczniami </a:t>
            </a:r>
            <a:r>
              <a:rPr lang="pl-PL" sz="2000" dirty="0" smtClean="0"/>
              <a:t>– </a:t>
            </a:r>
            <a:r>
              <a:rPr lang="pl-PL" sz="2000" b="1" dirty="0" smtClean="0"/>
              <a:t>sprzyjające </a:t>
            </a:r>
            <a:r>
              <a:rPr lang="pl-PL" sz="2000" b="1" dirty="0"/>
              <a:t>współpracy,</a:t>
            </a:r>
            <a:r>
              <a:rPr lang="pl-PL" sz="2000" dirty="0"/>
              <a:t> wymianie poglądów</a:t>
            </a:r>
            <a:r>
              <a:rPr lang="pl-PL" sz="2000" dirty="0" smtClean="0"/>
              <a:t>, </a:t>
            </a:r>
            <a:r>
              <a:rPr lang="pl-PL" sz="2000" dirty="0"/>
              <a:t>rozwiązywaniu </a:t>
            </a:r>
            <a:r>
              <a:rPr lang="pl-PL" sz="2000" dirty="0" smtClean="0"/>
              <a:t>problemów.</a:t>
            </a:r>
            <a:endParaRPr lang="pl-PL" sz="2000" dirty="0"/>
          </a:p>
          <a:p>
            <a:pPr marL="342900" lvl="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000" b="1" dirty="0" smtClean="0"/>
              <a:t>Dyrektorzy </a:t>
            </a:r>
            <a:r>
              <a:rPr lang="pl-PL" sz="2000" b="1" dirty="0"/>
              <a:t>pomorskich szkół pełnią rolę lidera </a:t>
            </a:r>
            <a:r>
              <a:rPr lang="pl-PL" sz="2000" dirty="0"/>
              <a:t>i stwarzają nauczycielom bezpieczne warunki do współpracy.</a:t>
            </a:r>
          </a:p>
          <a:p>
            <a:pPr marL="342900" lvl="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000" dirty="0" smtClean="0"/>
              <a:t>W </a:t>
            </a:r>
            <a:r>
              <a:rPr lang="pl-PL" sz="2000" dirty="0"/>
              <a:t>pomorskich szkołach </a:t>
            </a:r>
            <a:r>
              <a:rPr lang="pl-PL" sz="2000" b="1" dirty="0"/>
              <a:t>dyrektor wspiera nauczycieli </a:t>
            </a:r>
            <a:r>
              <a:rPr lang="pl-PL" sz="2000" dirty="0"/>
              <a:t>– indywidualnie i zespołowo jako radę pedagogiczną </a:t>
            </a:r>
            <a:r>
              <a:rPr lang="pl-PL" sz="2000" dirty="0" smtClean="0"/>
              <a:t>– </a:t>
            </a:r>
            <a:r>
              <a:rPr lang="pl-PL" sz="2000" b="1" dirty="0"/>
              <a:t>w rozwoju zawodowym</a:t>
            </a:r>
            <a:r>
              <a:rPr lang="pl-PL" sz="2000" dirty="0" smtClean="0"/>
              <a:t>.</a:t>
            </a:r>
            <a:endParaRPr lang="pl-PL" sz="2000" dirty="0"/>
          </a:p>
          <a:p>
            <a:pPr marL="342900" lvl="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000" dirty="0" smtClean="0"/>
              <a:t>Ocena </a:t>
            </a:r>
            <a:r>
              <a:rPr lang="pl-PL" sz="2000" dirty="0"/>
              <a:t>pracy nauczyciela pełni </a:t>
            </a:r>
            <a:r>
              <a:rPr lang="pl-PL" sz="2000" b="1" dirty="0"/>
              <a:t>rolę ewaluacyjno-motywującą do dalszego rozwoju </a:t>
            </a:r>
            <a:r>
              <a:rPr lang="pl-PL" sz="2000" dirty="0"/>
              <a:t>oraz wpływa na poprawę jakości procesu edukacyjnego.</a:t>
            </a:r>
          </a:p>
          <a:p>
            <a:pPr marL="342900" lvl="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000" dirty="0" smtClean="0"/>
              <a:t>Nauczyciele </a:t>
            </a:r>
            <a:r>
              <a:rPr lang="pl-PL" sz="2000" b="1" dirty="0"/>
              <a:t>towarzyszą uczniom w procesie ich uczenia się ucznia</a:t>
            </a:r>
            <a:r>
              <a:rPr lang="pl-PL" sz="2000" dirty="0"/>
              <a:t> oraz udzielają im niezbędnego wsparcia.</a:t>
            </a:r>
          </a:p>
        </p:txBody>
      </p:sp>
    </p:spTree>
    <p:extLst>
      <p:ext uri="{BB962C8B-B14F-4D97-AF65-F5344CB8AC3E}">
        <p14:creationId xmlns:p14="http://schemas.microsoft.com/office/powerpoint/2010/main" val="3817148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0652" y="1095565"/>
            <a:ext cx="10515600" cy="763216"/>
          </a:xfrm>
        </p:spPr>
        <p:txBody>
          <a:bodyPr/>
          <a:lstStyle/>
          <a:p>
            <a:r>
              <a:rPr lang="pl-PL" dirty="0"/>
              <a:t>OBSZAR „DOSKONALENIE ZAWODOWE NAUCZYCIELI” - JAK JEST?</a:t>
            </a: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FA288F9F-3DED-FA43-A59C-7D6D173E15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200495"/>
              </p:ext>
            </p:extLst>
          </p:nvPr>
        </p:nvGraphicFramePr>
        <p:xfrm>
          <a:off x="727022" y="1862385"/>
          <a:ext cx="10882859" cy="4450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9765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60457"/>
            <a:ext cx="10515600" cy="763216"/>
          </a:xfrm>
        </p:spPr>
        <p:txBody>
          <a:bodyPr/>
          <a:lstStyle/>
          <a:p>
            <a:r>
              <a:rPr lang="pl-PL" dirty="0"/>
              <a:t>OBSZAR „DOSKONALENIE ZAWODOWE NAUCZYCIELI” - JAK JEST?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746" y="2023674"/>
            <a:ext cx="10835054" cy="4153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Czynniki motywujące do rozwoju zawodowego:</a:t>
            </a:r>
          </a:p>
          <a:p>
            <a:pPr lvl="1"/>
            <a:r>
              <a:rPr lang="pl-PL" dirty="0"/>
              <a:t>chęć rozwoju własnych zainteresowań (94,5%) </a:t>
            </a:r>
          </a:p>
          <a:p>
            <a:pPr lvl="1"/>
            <a:r>
              <a:rPr lang="pl-PL" dirty="0"/>
              <a:t>dynamiczny rozwój wiedzy ogólnej (91,8%)</a:t>
            </a:r>
          </a:p>
          <a:p>
            <a:pPr lvl="1"/>
            <a:r>
              <a:rPr lang="pl-PL" dirty="0"/>
              <a:t>potrzeby uczniów (88,8%)</a:t>
            </a:r>
          </a:p>
          <a:p>
            <a:pPr lvl="1"/>
            <a:r>
              <a:rPr lang="pl-PL" dirty="0"/>
              <a:t>zmieniający się świat (88,3%) 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b="1" dirty="0"/>
              <a:t>Obszary rozwoju </a:t>
            </a:r>
            <a:r>
              <a:rPr lang="pl-PL" b="1" dirty="0" smtClean="0"/>
              <a:t>zawodowego:</a:t>
            </a:r>
            <a:endParaRPr lang="pl-PL" dirty="0"/>
          </a:p>
          <a:p>
            <a:pPr lvl="1"/>
            <a:r>
              <a:rPr lang="pl-PL" dirty="0"/>
              <a:t>praca z uczniami o SPE (67,1%)</a:t>
            </a:r>
          </a:p>
          <a:p>
            <a:pPr lvl="1"/>
            <a:r>
              <a:rPr lang="pl-PL" dirty="0"/>
              <a:t>wykorzystanie TIK w nauczaniu (65,2%)</a:t>
            </a:r>
          </a:p>
          <a:p>
            <a:pPr lvl="1"/>
            <a:r>
              <a:rPr lang="pl-PL" dirty="0"/>
              <a:t>rozwój kompetencji psychologiczno-pedagogicznych (62,4%)</a:t>
            </a:r>
          </a:p>
        </p:txBody>
      </p:sp>
    </p:spTree>
    <p:extLst>
      <p:ext uri="{BB962C8B-B14F-4D97-AF65-F5344CB8AC3E}">
        <p14:creationId xmlns:p14="http://schemas.microsoft.com/office/powerpoint/2010/main" val="2879239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60457"/>
            <a:ext cx="10515600" cy="763216"/>
          </a:xfrm>
        </p:spPr>
        <p:txBody>
          <a:bodyPr/>
          <a:lstStyle/>
          <a:p>
            <a:r>
              <a:rPr lang="pl-PL" dirty="0"/>
              <a:t>OBSZAR „DOSKONALENIE ZAWODOWE NAUCZYCIELI” - JAK JEST?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092568"/>
            <a:ext cx="10515600" cy="40843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Forma doskonalenia nauczycieli:</a:t>
            </a:r>
          </a:p>
          <a:p>
            <a:pPr lvl="1"/>
            <a:r>
              <a:rPr lang="pl-PL" dirty="0" smtClean="0"/>
              <a:t>samodoskonalenie </a:t>
            </a:r>
            <a:r>
              <a:rPr lang="pl-PL" dirty="0"/>
              <a:t>(88,1%)</a:t>
            </a:r>
          </a:p>
          <a:p>
            <a:pPr lvl="1"/>
            <a:r>
              <a:rPr lang="pl-PL" dirty="0"/>
              <a:t>krytyczna analiza własnego warsztatu pracy (82,7%)</a:t>
            </a:r>
          </a:p>
          <a:p>
            <a:pPr lvl="1"/>
            <a:r>
              <a:rPr lang="pl-PL" dirty="0"/>
              <a:t>uzyskiwanie nowych kwalifikacji zawodowych (78,1%)</a:t>
            </a:r>
          </a:p>
          <a:p>
            <a:pPr lvl="1"/>
            <a:r>
              <a:rPr lang="pl-PL" dirty="0"/>
              <a:t>seminaria z możliwością wymiany doświadczeń zawodowych (78%)</a:t>
            </a:r>
          </a:p>
          <a:p>
            <a:pPr lvl="1"/>
            <a:r>
              <a:rPr lang="pl-PL" dirty="0"/>
              <a:t>konferencje z zakresu nowych trendów w edukacji (73,9%)</a:t>
            </a:r>
          </a:p>
          <a:p>
            <a:pPr lvl="1"/>
            <a:r>
              <a:rPr lang="pl-PL" dirty="0"/>
              <a:t>warsztaty (69,9%)</a:t>
            </a:r>
          </a:p>
          <a:p>
            <a:pPr lvl="1"/>
            <a:r>
              <a:rPr lang="pl-PL" dirty="0"/>
              <a:t>sieci współpracy i samokształcenia (64,4</a:t>
            </a:r>
            <a:r>
              <a:rPr lang="pl-PL" dirty="0" smtClean="0"/>
              <a:t>%)</a:t>
            </a:r>
          </a:p>
          <a:p>
            <a:pPr lvl="1"/>
            <a:r>
              <a:rPr lang="pl-PL" dirty="0" smtClean="0"/>
              <a:t>szkolenia </a:t>
            </a:r>
            <a:r>
              <a:rPr lang="pl-PL" dirty="0"/>
              <a:t>on-line (63,7%)</a:t>
            </a:r>
          </a:p>
        </p:txBody>
      </p:sp>
    </p:spTree>
    <p:extLst>
      <p:ext uri="{BB962C8B-B14F-4D97-AF65-F5344CB8AC3E}">
        <p14:creationId xmlns:p14="http://schemas.microsoft.com/office/powerpoint/2010/main" val="1728466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05720" y="825743"/>
            <a:ext cx="10515600" cy="583334"/>
          </a:xfrm>
        </p:spPr>
        <p:txBody>
          <a:bodyPr/>
          <a:lstStyle/>
          <a:p>
            <a:r>
              <a:rPr lang="pl-PL" dirty="0"/>
              <a:t>Organizacja badania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6330" y="1556238"/>
            <a:ext cx="10928839" cy="474967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pl-PL" sz="1800" b="1" dirty="0"/>
              <a:t>Realizatorzy</a:t>
            </a:r>
            <a:r>
              <a:rPr lang="pl-PL" sz="1800" dirty="0"/>
              <a:t>: Samorząd Województwa Pomorskiego, </a:t>
            </a:r>
            <a:r>
              <a:rPr lang="pl-PL" sz="1800" dirty="0" smtClean="0"/>
              <a:t>Uniwersytet Gdański, Urząd </a:t>
            </a:r>
            <a:r>
              <a:rPr lang="pl-PL" sz="1800" dirty="0"/>
              <a:t>Statystyczny w </a:t>
            </a:r>
            <a:r>
              <a:rPr lang="pl-PL" sz="1800" dirty="0" smtClean="0"/>
              <a:t>Gdańsku</a:t>
            </a:r>
            <a:endParaRPr lang="pl-PL" sz="1800" dirty="0"/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pl-PL" sz="1800" b="1" dirty="0"/>
              <a:t>Termin realizacji badań terenowych</a:t>
            </a:r>
            <a:r>
              <a:rPr lang="pl-PL" sz="1800" dirty="0"/>
              <a:t>: kwiecień – czerwiec 2018</a:t>
            </a:r>
            <a:endParaRPr lang="pl-PL" sz="1800" b="1" dirty="0"/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pl-PL" sz="1800" b="1" dirty="0"/>
              <a:t>Liczba respondentów</a:t>
            </a:r>
            <a:r>
              <a:rPr lang="pl-PL" sz="1800" dirty="0"/>
              <a:t>: </a:t>
            </a:r>
          </a:p>
          <a:p>
            <a:pPr lvl="1">
              <a:lnSpc>
                <a:spcPct val="100000"/>
              </a:lnSpc>
            </a:pPr>
            <a:r>
              <a:rPr lang="pl-PL" sz="1800" dirty="0"/>
              <a:t>badania ilościowe – 3 798 nauczycieli, 12 889 uczniów, 11 593 rodziców ze 152 szkół</a:t>
            </a:r>
          </a:p>
          <a:p>
            <a:pPr lvl="1">
              <a:lnSpc>
                <a:spcPct val="100000"/>
              </a:lnSpc>
            </a:pPr>
            <a:r>
              <a:rPr lang="pl-PL" sz="1800" dirty="0"/>
              <a:t>badania jakościowe – wywiady grupowe: 2 z nauczycielami i 3 z </a:t>
            </a:r>
            <a:r>
              <a:rPr lang="pl-PL" sz="1800" dirty="0" smtClean="0"/>
              <a:t>uczniami </a:t>
            </a:r>
            <a:br>
              <a:rPr lang="pl-PL" sz="1800" dirty="0" smtClean="0"/>
            </a:br>
            <a:r>
              <a:rPr lang="pl-PL" sz="1800" dirty="0" smtClean="0"/>
              <a:t>			wywiady </a:t>
            </a:r>
            <a:r>
              <a:rPr lang="pl-PL" sz="1800" dirty="0"/>
              <a:t>indywidualne: 9 z nauczycielami i 4 z </a:t>
            </a:r>
            <a:r>
              <a:rPr lang="pl-PL" sz="1800" dirty="0" smtClean="0"/>
              <a:t>rodzicami</a:t>
            </a:r>
            <a:endParaRPr lang="pl-PL" sz="1800" dirty="0"/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pl-PL" sz="1800" b="1" dirty="0"/>
              <a:t>Panel ekspertów </a:t>
            </a:r>
            <a:r>
              <a:rPr lang="pl-PL" sz="1800" dirty="0"/>
              <a:t>– 5 września 2018 w Europejskim Centrum Solidarności w Gdańsku z udziałem:</a:t>
            </a:r>
          </a:p>
          <a:p>
            <a:pPr lvl="1">
              <a:lnSpc>
                <a:spcPct val="100000"/>
              </a:lnSpc>
            </a:pPr>
            <a:r>
              <a:rPr lang="pl-PL" sz="1800" dirty="0"/>
              <a:t>Katarzyna Hall, była minister edukacji narodowej</a:t>
            </a:r>
          </a:p>
          <a:p>
            <a:pPr lvl="1">
              <a:lnSpc>
                <a:spcPct val="100000"/>
              </a:lnSpc>
            </a:pPr>
            <a:r>
              <a:rPr lang="pl-PL" sz="1800" dirty="0"/>
              <a:t>Prof.  Edmund Wittbrodt, były minister edukacji narodowej</a:t>
            </a:r>
          </a:p>
          <a:p>
            <a:pPr lvl="1">
              <a:lnSpc>
                <a:spcPct val="100000"/>
              </a:lnSpc>
            </a:pPr>
            <a:r>
              <a:rPr lang="pl-PL" sz="1800" dirty="0"/>
              <a:t>Prof. Dorota Klus-Stańska, Instytut Pedagogiki, Wydział Nauk Społecznych, Uniwersytet Gdański</a:t>
            </a:r>
          </a:p>
          <a:p>
            <a:pPr lvl="1">
              <a:lnSpc>
                <a:spcPct val="100000"/>
              </a:lnSpc>
            </a:pPr>
            <a:r>
              <a:rPr lang="pl-PL" sz="1800" dirty="0"/>
              <a:t>Prof. Cezary </a:t>
            </a:r>
            <a:r>
              <a:rPr lang="pl-PL" sz="1800" dirty="0" err="1"/>
              <a:t>Obracht-Prondzyński</a:t>
            </a:r>
            <a:r>
              <a:rPr lang="pl-PL" sz="1800" dirty="0"/>
              <a:t>, Instytut Filozofii, Socjologii i Dziennikarstwa, Wydział Nauk Społecznych, Uniwersytet Gdański </a:t>
            </a:r>
          </a:p>
          <a:p>
            <a:pPr lvl="1">
              <a:lnSpc>
                <a:spcPct val="100000"/>
              </a:lnSpc>
            </a:pPr>
            <a:r>
              <a:rPr lang="pl-PL" sz="1800" dirty="0"/>
              <a:t>Dr hab. Michał Federowicz, prof. </a:t>
            </a:r>
            <a:r>
              <a:rPr lang="pl-PL" sz="1800" dirty="0" err="1"/>
              <a:t>nadzw</a:t>
            </a:r>
            <a:r>
              <a:rPr lang="pl-PL" sz="1800" dirty="0"/>
              <a:t>., Instytut Filozofii i Socjologii Polskiej Akademii Nauk</a:t>
            </a:r>
          </a:p>
        </p:txBody>
      </p:sp>
    </p:spTree>
    <p:extLst>
      <p:ext uri="{BB962C8B-B14F-4D97-AF65-F5344CB8AC3E}">
        <p14:creationId xmlns:p14="http://schemas.microsoft.com/office/powerpoint/2010/main" val="2161333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0652" y="1095565"/>
            <a:ext cx="10515600" cy="763216"/>
          </a:xfrm>
        </p:spPr>
        <p:txBody>
          <a:bodyPr/>
          <a:lstStyle/>
          <a:p>
            <a:r>
              <a:rPr lang="pl-PL" dirty="0"/>
              <a:t>OBSZAR „DOSKONALENIE ZAWODOWE NAUCZYCIELI” - JAK JEST?</a:t>
            </a:r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37267E9E-044B-3A40-9CF6-A050BD5CD8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8788153"/>
              </p:ext>
            </p:extLst>
          </p:nvPr>
        </p:nvGraphicFramePr>
        <p:xfrm>
          <a:off x="2533337" y="1858781"/>
          <a:ext cx="7390151" cy="43921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04541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OBSZAR „DOSKONALENIE ZAWODOWE NAUCZYCIELI” - JAK JEST?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Czynniki ograniczające korzystanie z doskonalenia:</a:t>
            </a:r>
          </a:p>
          <a:p>
            <a:pPr lvl="1"/>
            <a:r>
              <a:rPr lang="pl-PL" dirty="0" smtClean="0"/>
              <a:t>brak </a:t>
            </a:r>
            <a:r>
              <a:rPr lang="pl-PL" dirty="0"/>
              <a:t>środków finansowych (59,1%) </a:t>
            </a:r>
          </a:p>
          <a:p>
            <a:pPr lvl="1"/>
            <a:r>
              <a:rPr lang="pl-PL" dirty="0"/>
              <a:t>brak czasu ze względu na nadmiar obowiązków zawodowych (56,4%)</a:t>
            </a:r>
          </a:p>
          <a:p>
            <a:pPr lvl="1"/>
            <a:r>
              <a:rPr lang="pl-PL" dirty="0"/>
              <a:t>brak czasu ze względu na nadmiar obowiązków rodzinnych (48,5%)</a:t>
            </a:r>
          </a:p>
          <a:p>
            <a:pPr lvl="1"/>
            <a:r>
              <a:rPr lang="pl-PL" dirty="0"/>
              <a:t>brak odpowiedniej oferty doskonalenia zawodowego (44,7%)</a:t>
            </a:r>
          </a:p>
          <a:p>
            <a:pPr lvl="1"/>
            <a:r>
              <a:rPr lang="pl-PL" dirty="0"/>
              <a:t>problem z dojazdem do miejsca szkolenia (32,2%)</a:t>
            </a:r>
          </a:p>
        </p:txBody>
      </p:sp>
    </p:spTree>
    <p:extLst>
      <p:ext uri="{BB962C8B-B14F-4D97-AF65-F5344CB8AC3E}">
        <p14:creationId xmlns:p14="http://schemas.microsoft.com/office/powerpoint/2010/main" val="4146021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81C204-9FD9-4661-8100-93BE901E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5842"/>
            <a:ext cx="10515600" cy="1229281"/>
          </a:xfrm>
        </p:spPr>
        <p:txBody>
          <a:bodyPr/>
          <a:lstStyle/>
          <a:p>
            <a:r>
              <a:rPr lang="pl-PL" dirty="0"/>
              <a:t>OBSZAR „DOSKONALENIE ZAWODOWE NAUCZYCIELI”</a:t>
            </a:r>
            <a:br>
              <a:rPr lang="pl-PL" dirty="0"/>
            </a:br>
            <a:r>
              <a:rPr lang="pl-PL" dirty="0"/>
              <a:t>DOKĄD ZMIERZAMY? - JAK TO OSIĄGNĄĆ?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F23914CC-9B23-C644-B001-9987AEF1CFBC}"/>
              </a:ext>
            </a:extLst>
          </p:cNvPr>
          <p:cNvSpPr txBox="1"/>
          <p:nvPr/>
        </p:nvSpPr>
        <p:spPr>
          <a:xfrm>
            <a:off x="527538" y="2265123"/>
            <a:ext cx="1090246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000" dirty="0"/>
              <a:t>Funkcjonowanie </a:t>
            </a:r>
            <a:r>
              <a:rPr lang="pl-PL" sz="2000" b="1" dirty="0"/>
              <a:t>regionalnego system doskonalenia </a:t>
            </a:r>
            <a:r>
              <a:rPr lang="pl-PL" sz="2000" b="1" dirty="0" smtClean="0"/>
              <a:t>nauczycieli</a:t>
            </a:r>
            <a:r>
              <a:rPr lang="pl-PL" sz="2000" dirty="0" smtClean="0"/>
              <a:t>.</a:t>
            </a:r>
            <a:endParaRPr lang="pl-PL" sz="2000" dirty="0"/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000" dirty="0"/>
              <a:t>Wzmacnianie i </a:t>
            </a:r>
            <a:r>
              <a:rPr lang="pl-PL" sz="2000" b="1" dirty="0"/>
              <a:t>rozwijanie kompetencje zawodowych uwzględniających potrzeby uczniów </a:t>
            </a:r>
            <a:r>
              <a:rPr lang="pl-PL" sz="2000" dirty="0"/>
              <a:t>oraz szkół i placówek oświatowych, w których pracują</a:t>
            </a:r>
            <a:r>
              <a:rPr lang="pl-PL" sz="2000" dirty="0" smtClean="0"/>
              <a:t>.</a:t>
            </a:r>
            <a:endParaRPr lang="pl-PL" sz="2000" dirty="0"/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000" dirty="0"/>
              <a:t>Funkcjonowanie </a:t>
            </a:r>
            <a:r>
              <a:rPr lang="pl-PL" sz="2000" b="1" dirty="0"/>
              <a:t>sieci współpracy i samokształcenia </a:t>
            </a:r>
            <a:r>
              <a:rPr lang="pl-PL" sz="2000" dirty="0"/>
              <a:t>dla nauczycieli i dyrektorów szkół</a:t>
            </a:r>
            <a:r>
              <a:rPr lang="pl-PL" sz="2000" dirty="0" smtClean="0"/>
              <a:t>.</a:t>
            </a:r>
            <a:endParaRPr lang="pl-PL" sz="2000" dirty="0"/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000" b="1" dirty="0"/>
              <a:t>Wysoka motywacja do rozwoju zawodowego</a:t>
            </a:r>
            <a:r>
              <a:rPr lang="pl-PL" sz="2000" dirty="0"/>
              <a:t>, odpowiadająca potrzebom oferta dostępnych form i tematyki </a:t>
            </a:r>
            <a:r>
              <a:rPr lang="pl-PL" sz="2000" dirty="0" smtClean="0"/>
              <a:t>szkoleń.</a:t>
            </a:r>
            <a:endParaRPr lang="pl-PL" sz="2000" dirty="0"/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000" dirty="0"/>
              <a:t>Nauczyciele mają </a:t>
            </a:r>
            <a:r>
              <a:rPr lang="pl-PL" sz="2000" b="1" dirty="0"/>
              <a:t>odpowiednie warunki do podnoszenia swoich kwalifikacji </a:t>
            </a:r>
            <a:r>
              <a:rPr lang="pl-PL" sz="2000" dirty="0"/>
              <a:t>i kompetencji.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Pismo odręczne 3"/>
              <p14:cNvContentPartPr/>
              <p14:nvPr/>
            </p14:nvContentPartPr>
            <p14:xfrm>
              <a:off x="3877505" y="3121380"/>
              <a:ext cx="360" cy="360"/>
            </p14:xfrm>
          </p:contentPart>
        </mc:Choice>
        <mc:Fallback xmlns="">
          <p:pic>
            <p:nvPicPr>
              <p:cNvPr id="4" name="Pismo odręczne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865625" y="3109500"/>
                <a:ext cx="24120" cy="2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70155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0652" y="1095565"/>
            <a:ext cx="10515600" cy="763216"/>
          </a:xfrm>
        </p:spPr>
        <p:txBody>
          <a:bodyPr/>
          <a:lstStyle/>
          <a:p>
            <a:r>
              <a:rPr lang="pl-PL" dirty="0"/>
              <a:t>OBSZAR </a:t>
            </a:r>
            <a:r>
              <a:rPr lang="pl-PL" dirty="0" smtClean="0"/>
              <a:t>„WSPARCIE NAUCZYCIELI</a:t>
            </a:r>
            <a:r>
              <a:rPr lang="pl-PL" dirty="0"/>
              <a:t>” - JAK JEST?</a:t>
            </a:r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6A722D3B-3B73-2B43-B25E-2A8FD2866E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262506"/>
              </p:ext>
            </p:extLst>
          </p:nvPr>
        </p:nvGraphicFramePr>
        <p:xfrm>
          <a:off x="910652" y="1698698"/>
          <a:ext cx="10272010" cy="46121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2510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75446"/>
            <a:ext cx="10515600" cy="808187"/>
          </a:xfrm>
        </p:spPr>
        <p:txBody>
          <a:bodyPr/>
          <a:lstStyle/>
          <a:p>
            <a:r>
              <a:rPr lang="pl-PL" dirty="0"/>
              <a:t>OBSZAR „WSPARCIE NAUCZYCIELA” - JAK JEST?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1162" y="2154114"/>
            <a:ext cx="10852638" cy="40228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b="1" dirty="0"/>
              <a:t>Wyzwania wobec nauczycieli</a:t>
            </a:r>
            <a:r>
              <a:rPr lang="pl-PL" dirty="0"/>
              <a:t>:</a:t>
            </a:r>
          </a:p>
          <a:p>
            <a:pPr lvl="1" algn="just">
              <a:lnSpc>
                <a:spcPct val="100000"/>
              </a:lnSpc>
              <a:spcBef>
                <a:spcPts val="1800"/>
              </a:spcBef>
            </a:pPr>
            <a:r>
              <a:rPr lang="pl-PL" sz="2000" b="1" dirty="0" smtClean="0"/>
              <a:t>spadek </a:t>
            </a:r>
            <a:r>
              <a:rPr lang="pl-PL" sz="2000" b="1" dirty="0"/>
              <a:t>motywacji uczniów do nauki</a:t>
            </a:r>
            <a:r>
              <a:rPr lang="pl-PL" sz="2000" dirty="0"/>
              <a:t>, który w opinii respondentów wynika m.in. ze zmian na rynku edukacji i pracy (łatwy dostęp do prywatnego szkolnictwa wyższego, łatwość zdobycia pracy) </a:t>
            </a:r>
          </a:p>
          <a:p>
            <a:pPr lvl="1" algn="just">
              <a:lnSpc>
                <a:spcPct val="100000"/>
              </a:lnSpc>
              <a:spcBef>
                <a:spcPts val="1800"/>
              </a:spcBef>
            </a:pPr>
            <a:r>
              <a:rPr lang="pl-PL" sz="2000" b="1" dirty="0"/>
              <a:t>zmiany postaw w środowisku rodzinnym i szeroko rozumianym otoczeniu społecznym </a:t>
            </a:r>
            <a:r>
              <a:rPr lang="pl-PL" sz="2000" dirty="0"/>
              <a:t>(coraz powszechniejsze przekonanie o niskiej wartości edukacji i nie przekładaniu się posiadanego wykształcenia na możliwość uzyskania dobrej pracy). </a:t>
            </a:r>
          </a:p>
          <a:p>
            <a:pPr lvl="1" algn="just">
              <a:lnSpc>
                <a:spcPct val="100000"/>
              </a:lnSpc>
              <a:spcBef>
                <a:spcPts val="1800"/>
              </a:spcBef>
            </a:pPr>
            <a:r>
              <a:rPr lang="pl-PL" sz="2000" b="1" dirty="0"/>
              <a:t>„przebodźcowanie” uczniów </a:t>
            </a:r>
            <a:r>
              <a:rPr lang="pl-PL" sz="2000" dirty="0"/>
              <a:t>(trudność pozyskania do współpracy w procesie edukacyjnym)</a:t>
            </a:r>
          </a:p>
        </p:txBody>
      </p:sp>
    </p:spTree>
    <p:extLst>
      <p:ext uri="{BB962C8B-B14F-4D97-AF65-F5344CB8AC3E}">
        <p14:creationId xmlns:p14="http://schemas.microsoft.com/office/powerpoint/2010/main" val="862038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OBSZAR „WSPARCIE NAUCZYCIELA”</a:t>
            </a:r>
            <a:br>
              <a:rPr lang="pl-PL" dirty="0"/>
            </a:br>
            <a:r>
              <a:rPr lang="pl-PL" dirty="0"/>
              <a:t>DOKĄD ZMIERZAMY? - JAK TO OSIĄGNĄĆ?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1800"/>
              </a:spcBef>
            </a:pPr>
            <a:r>
              <a:rPr lang="pl-PL" dirty="0"/>
              <a:t>Nauczyciele mają stały dostęp do osób/specjalistów i instytucji, od których mogą uzyskać </a:t>
            </a:r>
            <a:r>
              <a:rPr lang="pl-PL" b="1" dirty="0"/>
              <a:t>realne wsparcie w </a:t>
            </a:r>
            <a:r>
              <a:rPr lang="pl-PL" b="1" dirty="0" smtClean="0"/>
              <a:t>sytuacjach problemowych</a:t>
            </a:r>
            <a:r>
              <a:rPr lang="pl-PL" dirty="0" smtClean="0"/>
              <a:t>.</a:t>
            </a:r>
            <a:endParaRPr lang="pl-PL" dirty="0"/>
          </a:p>
          <a:p>
            <a:pPr lvl="0">
              <a:lnSpc>
                <a:spcPct val="100000"/>
              </a:lnSpc>
              <a:spcBef>
                <a:spcPts val="1800"/>
              </a:spcBef>
            </a:pPr>
            <a:r>
              <a:rPr lang="pl-PL" dirty="0"/>
              <a:t>Nauczyciele posiadają </a:t>
            </a:r>
            <a:r>
              <a:rPr lang="pl-PL" b="1" dirty="0"/>
              <a:t>odpowiednie warunki do podejmowania inicjatyw </a:t>
            </a:r>
            <a:r>
              <a:rPr lang="pl-PL" dirty="0"/>
              <a:t>(uatrakcyjnianie zajęć, aktywizujące metody kształcenia, wprowadzanie innowacyjnych rozwiązań organizacyjnych i programowych itd.) podnoszących jakość kształcenia</a:t>
            </a:r>
            <a:r>
              <a:rPr lang="pl-PL" dirty="0" smtClean="0"/>
              <a:t>.</a:t>
            </a:r>
            <a:endParaRPr lang="pl-PL" dirty="0"/>
          </a:p>
          <a:p>
            <a:pPr lvl="0">
              <a:lnSpc>
                <a:spcPct val="100000"/>
              </a:lnSpc>
              <a:spcBef>
                <a:spcPts val="1800"/>
              </a:spcBef>
            </a:pPr>
            <a:r>
              <a:rPr lang="pl-PL" dirty="0"/>
              <a:t>Świadomość społeczeństwa na temat </a:t>
            </a:r>
            <a:r>
              <a:rPr lang="pl-PL" b="1" dirty="0"/>
              <a:t>znaczenia edukacji w rozwoju </a:t>
            </a:r>
            <a:r>
              <a:rPr lang="pl-PL" dirty="0"/>
              <a:t>człowieka oraz roli nauczyciela jest duża, a </a:t>
            </a:r>
            <a:r>
              <a:rPr lang="pl-PL" b="1" dirty="0"/>
              <a:t>autorytet nauczyciela </a:t>
            </a:r>
            <a:r>
              <a:rPr lang="pl-PL" dirty="0"/>
              <a:t>- wysoki.</a:t>
            </a:r>
          </a:p>
        </p:txBody>
      </p:sp>
    </p:spTree>
    <p:extLst>
      <p:ext uri="{BB962C8B-B14F-4D97-AF65-F5344CB8AC3E}">
        <p14:creationId xmlns:p14="http://schemas.microsoft.com/office/powerpoint/2010/main" val="3804821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81C204-9FD9-4661-8100-93BE901E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0307"/>
            <a:ext cx="10515600" cy="1229281"/>
          </a:xfrm>
        </p:spPr>
        <p:txBody>
          <a:bodyPr/>
          <a:lstStyle/>
          <a:p>
            <a:r>
              <a:rPr lang="pl-PL" dirty="0"/>
              <a:t>WSKAZANIA OGÓLNE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F23914CC-9B23-C644-B001-9987AEF1CFBC}"/>
              </a:ext>
            </a:extLst>
          </p:cNvPr>
          <p:cNvSpPr txBox="1"/>
          <p:nvPr/>
        </p:nvSpPr>
        <p:spPr>
          <a:xfrm>
            <a:off x="629586" y="2029588"/>
            <a:ext cx="1095736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sz="2400" dirty="0"/>
              <a:t>Uznanie wartości i znaczenia całożyciowego uczenia się w przełamywaniu barier wynikających z cech </a:t>
            </a:r>
            <a:r>
              <a:rPr lang="pl-PL" sz="2400" dirty="0" err="1"/>
              <a:t>społeczno</a:t>
            </a:r>
            <a:r>
              <a:rPr lang="pl-PL" sz="2400" dirty="0"/>
              <a:t>–środowiskowych.</a:t>
            </a:r>
          </a:p>
          <a:p>
            <a:pPr marL="457200" indent="-457200">
              <a:buFont typeface="+mj-lt"/>
              <a:buAutoNum type="arabicPeriod"/>
            </a:pPr>
            <a:endParaRPr lang="pl-PL" sz="2400" dirty="0"/>
          </a:p>
          <a:p>
            <a:pPr marL="457200" indent="-457200">
              <a:buFont typeface="+mj-lt"/>
              <a:buAutoNum type="arabicPeriod"/>
            </a:pPr>
            <a:r>
              <a:rPr lang="pl-PL" sz="2400" dirty="0"/>
              <a:t>Zapewnienie dobrych relacji szkół ze wszystkimi interesariuszami, w szczególności   z organami prowadzącymi, jako fundamentu systemu </a:t>
            </a:r>
            <a:r>
              <a:rPr lang="pl-PL" sz="2400" dirty="0" smtClean="0"/>
              <a:t>edukacji.</a:t>
            </a:r>
            <a:endParaRPr lang="pl-PL" sz="2400" dirty="0"/>
          </a:p>
          <a:p>
            <a:pPr marL="457200" indent="-457200">
              <a:buFont typeface="+mj-lt"/>
              <a:buAutoNum type="arabicPeriod"/>
            </a:pPr>
            <a:endParaRPr lang="pl-PL" sz="2400" dirty="0"/>
          </a:p>
          <a:p>
            <a:pPr marL="457200" indent="-457200">
              <a:buFont typeface="+mj-lt"/>
              <a:buAutoNum type="arabicPeriod"/>
            </a:pPr>
            <a:r>
              <a:rPr lang="pl-PL" sz="2400" dirty="0"/>
              <a:t>Kształtowanie regionalnej pomorskiej polityki edukacyjnej wynikającej ze Strategii Rozwoju Województwa Pomorskiego z uwzględnieniem wyników </a:t>
            </a:r>
            <a:r>
              <a:rPr lang="pl-PL" sz="2400" dirty="0" smtClean="0"/>
              <a:t>badań.</a:t>
            </a:r>
            <a:endParaRPr lang="pl-PL" sz="2400" dirty="0"/>
          </a:p>
          <a:p>
            <a:pPr marL="457200" indent="-457200">
              <a:buFont typeface="+mj-lt"/>
              <a:buAutoNum type="arabicPeriod"/>
            </a:pPr>
            <a:endParaRPr lang="pl-PL" sz="2400" dirty="0"/>
          </a:p>
          <a:p>
            <a:pPr marL="457200" indent="-457200">
              <a:buFont typeface="+mj-lt"/>
              <a:buAutoNum type="arabicPeriod"/>
            </a:pPr>
            <a:r>
              <a:rPr lang="pl-PL" sz="2400" dirty="0"/>
              <a:t>Zapewnienie funkcjonowania koalicji na rzecz pomorskiej edukacji integrującej środowisko oświatowe oraz interesariuszy </a:t>
            </a:r>
            <a:r>
              <a:rPr lang="pl-PL" sz="2400" dirty="0" smtClean="0"/>
              <a:t>edukacji.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78851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8576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838200" y="825743"/>
            <a:ext cx="10515600" cy="613314"/>
          </a:xfrm>
        </p:spPr>
        <p:txBody>
          <a:bodyPr/>
          <a:lstStyle/>
          <a:p>
            <a:r>
              <a:rPr lang="pl-PL" dirty="0"/>
              <a:t>Zespół Badawczy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838200" y="1691148"/>
            <a:ext cx="10633364" cy="4543398"/>
          </a:xfrm>
        </p:spPr>
        <p:txBody>
          <a:bodyPr>
            <a:normAutofit/>
          </a:bodyPr>
          <a:lstStyle/>
          <a:p>
            <a:r>
              <a:rPr lang="pl-PL" sz="1800" b="1" dirty="0"/>
              <a:t>d</a:t>
            </a:r>
            <a:r>
              <a:rPr lang="pl-PL" sz="1800" b="1" dirty="0" smtClean="0"/>
              <a:t>r </a:t>
            </a:r>
            <a:r>
              <a:rPr lang="pl-PL" sz="1800" b="1" dirty="0"/>
              <a:t>Marcin Boryczko</a:t>
            </a:r>
            <a:r>
              <a:rPr lang="pl-PL" sz="1800" dirty="0"/>
              <a:t>, Wydział Nauk Społecznych Uniwersytetu Gdańskiego</a:t>
            </a:r>
          </a:p>
          <a:p>
            <a:r>
              <a:rPr lang="pl-PL" sz="1800" b="1" dirty="0"/>
              <a:t>d</a:t>
            </a:r>
            <a:r>
              <a:rPr lang="pl-PL" sz="1800" b="1" dirty="0" smtClean="0"/>
              <a:t>r </a:t>
            </a:r>
            <a:r>
              <a:rPr lang="pl-PL" sz="1800" b="1" dirty="0"/>
              <a:t>Maciej Dębski</a:t>
            </a:r>
            <a:r>
              <a:rPr lang="pl-PL" sz="1800" dirty="0"/>
              <a:t>, Wydział Nauk Społecznych Uniwersytetu Gdańskiego</a:t>
            </a:r>
          </a:p>
          <a:p>
            <a:pPr lvl="0"/>
            <a:r>
              <a:rPr lang="pl-PL" sz="1800" b="1" dirty="0"/>
              <a:t>d</a:t>
            </a:r>
            <a:r>
              <a:rPr lang="pl-PL" sz="1800" b="1" dirty="0" smtClean="0"/>
              <a:t>r </a:t>
            </a:r>
            <a:r>
              <a:rPr lang="pl-PL" sz="1800" b="1" dirty="0"/>
              <a:t>Agnieszka Tomasik</a:t>
            </a:r>
            <a:r>
              <a:rPr lang="pl-PL" sz="1800" dirty="0"/>
              <a:t>, Dyrektor ZSO nr 8 w Gdańsku, koordynator projektu „Kreatywna Pedagogika”</a:t>
            </a:r>
          </a:p>
          <a:p>
            <a:pPr lvl="0"/>
            <a:r>
              <a:rPr lang="pl-PL" sz="1800" b="1" dirty="0"/>
              <a:t>Ewa Furche</a:t>
            </a:r>
            <a:r>
              <a:rPr lang="pl-PL" sz="1800" dirty="0"/>
              <a:t>, Wicedyrektor Centrum Edukacji Nauczycieli w Gdańsku</a:t>
            </a:r>
          </a:p>
          <a:p>
            <a:r>
              <a:rPr lang="pl-PL" sz="1800" b="1" dirty="0"/>
              <a:t>Bożena Żuk</a:t>
            </a:r>
            <a:r>
              <a:rPr lang="pl-PL" sz="1800" dirty="0"/>
              <a:t>, Dyrektor Ośrodka Doskonalenia Nauczycieli w Słupsku</a:t>
            </a:r>
          </a:p>
          <a:p>
            <a:pPr lvl="0"/>
            <a:r>
              <a:rPr lang="pl-PL" sz="1800" b="1" dirty="0"/>
              <a:t>d</a:t>
            </a:r>
            <a:r>
              <a:rPr lang="pl-PL" sz="1800" b="1" dirty="0" smtClean="0"/>
              <a:t>r </a:t>
            </a:r>
            <a:r>
              <a:rPr lang="pl-PL" sz="1800" b="1" dirty="0"/>
              <a:t>Katarzyna Biełuszko</a:t>
            </a:r>
            <a:r>
              <a:rPr lang="pl-PL" sz="1800" dirty="0"/>
              <a:t>, Departament Edukacji i Sportu UMWP</a:t>
            </a:r>
          </a:p>
          <a:p>
            <a:r>
              <a:rPr lang="pl-PL" sz="1800" b="1" dirty="0"/>
              <a:t>Dorota Granoszewska-Babiańska</a:t>
            </a:r>
            <a:r>
              <a:rPr lang="pl-PL" sz="1800" dirty="0"/>
              <a:t>, Departament Edukacji i Sportu UMWP</a:t>
            </a:r>
          </a:p>
          <a:p>
            <a:r>
              <a:rPr lang="pl-PL" sz="1800" b="1" dirty="0"/>
              <a:t>Maciej Maraszkiewicz</a:t>
            </a:r>
            <a:r>
              <a:rPr lang="pl-PL" sz="1800" dirty="0"/>
              <a:t>, Ośrodek Doskonalenia Nauczycieli w Słupsku</a:t>
            </a:r>
          </a:p>
          <a:p>
            <a:pPr lvl="0"/>
            <a:r>
              <a:rPr lang="pl-PL" sz="1800" b="1" dirty="0"/>
              <a:t>Andrzej </a:t>
            </a:r>
            <a:r>
              <a:rPr lang="pl-PL" sz="1800" b="1" dirty="0" err="1"/>
              <a:t>Cylwik</a:t>
            </a:r>
            <a:r>
              <a:rPr lang="pl-PL" sz="1800" b="1" dirty="0"/>
              <a:t>, </a:t>
            </a:r>
            <a:r>
              <a:rPr lang="pl-PL" sz="1800" dirty="0"/>
              <a:t>Centrum Edukacji Nauczycieli w Gdańsku</a:t>
            </a:r>
          </a:p>
          <a:p>
            <a:r>
              <a:rPr lang="pl-PL" sz="1800" b="1" dirty="0"/>
              <a:t>Zbigniew Pietrzak</a:t>
            </a:r>
            <a:r>
              <a:rPr lang="pl-PL" sz="1800" dirty="0"/>
              <a:t>, Urząd Statystyczny w </a:t>
            </a:r>
            <a:r>
              <a:rPr lang="pl-PL" sz="1800" dirty="0" smtClean="0"/>
              <a:t>Gdańsku</a:t>
            </a:r>
          </a:p>
          <a:p>
            <a:r>
              <a:rPr lang="pl-PL" sz="1800" b="1" dirty="0" smtClean="0"/>
              <a:t>Teresa </a:t>
            </a:r>
            <a:r>
              <a:rPr lang="pl-PL" sz="1800" b="1" dirty="0"/>
              <a:t>Szakiel</a:t>
            </a:r>
            <a:r>
              <a:rPr lang="pl-PL" sz="1800" dirty="0"/>
              <a:t>,</a:t>
            </a:r>
            <a:r>
              <a:rPr lang="pl-PL" sz="1800" b="1" dirty="0"/>
              <a:t> </a:t>
            </a:r>
            <a:r>
              <a:rPr lang="pl-PL" sz="1800" dirty="0"/>
              <a:t>Z-ca Dyrektora Departamentu Edukacji i Sportu </a:t>
            </a:r>
            <a:r>
              <a:rPr lang="pl-PL" sz="1800" dirty="0" smtClean="0"/>
              <a:t>UMWP</a:t>
            </a:r>
          </a:p>
          <a:p>
            <a:r>
              <a:rPr lang="pl-PL" sz="1800" b="1" dirty="0" smtClean="0"/>
              <a:t>Adam </a:t>
            </a:r>
            <a:r>
              <a:rPr lang="pl-PL" sz="1800" b="1" dirty="0"/>
              <a:t>Krawiec</a:t>
            </a:r>
            <a:r>
              <a:rPr lang="pl-PL" sz="1800" dirty="0"/>
              <a:t>, Dyrektor Departamentu Edukacji i Sportu UMWP</a:t>
            </a:r>
          </a:p>
          <a:p>
            <a:endParaRPr lang="pl-PL" sz="1800" dirty="0"/>
          </a:p>
          <a:p>
            <a:endParaRPr lang="pl-PL" sz="1800" dirty="0" smtClean="0"/>
          </a:p>
          <a:p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76099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870712"/>
            <a:ext cx="10515600" cy="688265"/>
          </a:xfrm>
        </p:spPr>
        <p:txBody>
          <a:bodyPr/>
          <a:lstStyle/>
          <a:p>
            <a:r>
              <a:rPr lang="pl-PL" dirty="0"/>
              <a:t>Obszary badawcze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6828889"/>
              </p:ext>
            </p:extLst>
          </p:nvPr>
        </p:nvGraphicFramePr>
        <p:xfrm>
          <a:off x="838200" y="1843790"/>
          <a:ext cx="10515600" cy="4333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20736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6781" y="2578308"/>
            <a:ext cx="10515600" cy="13246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WYBRANE WYNIKI BADAŃ </a:t>
            </a:r>
            <a:br>
              <a:rPr lang="pl-PL" dirty="0" smtClean="0"/>
            </a:br>
            <a:r>
              <a:rPr lang="pl-PL" dirty="0" smtClean="0"/>
              <a:t>ORAZ WSKAZANIA </a:t>
            </a:r>
            <a:r>
              <a:rPr lang="pl-PL" dirty="0"/>
              <a:t>SZCZEGÓŁOWE </a:t>
            </a:r>
            <a:br>
              <a:rPr lang="pl-PL" dirty="0"/>
            </a:br>
            <a:r>
              <a:rPr lang="pl-PL" dirty="0"/>
              <a:t>W OBSZARACH BADANIA</a:t>
            </a:r>
          </a:p>
        </p:txBody>
      </p:sp>
    </p:spTree>
    <p:extLst>
      <p:ext uri="{BB962C8B-B14F-4D97-AF65-F5344CB8AC3E}">
        <p14:creationId xmlns:p14="http://schemas.microsoft.com/office/powerpoint/2010/main" val="2497643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65665723-90B0-1F40-9420-D8833A1BE3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7661589"/>
              </p:ext>
            </p:extLst>
          </p:nvPr>
        </p:nvGraphicFramePr>
        <p:xfrm>
          <a:off x="633045" y="1439545"/>
          <a:ext cx="11134233" cy="4811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ytuł 1">
            <a:extLst>
              <a:ext uri="{FF2B5EF4-FFF2-40B4-BE49-F238E27FC236}">
                <a16:creationId xmlns:a16="http://schemas.microsoft.com/office/drawing/2014/main" id="{3F4B2302-8C3C-2B4B-8295-D103DCD72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141" y="916171"/>
            <a:ext cx="10515600" cy="523374"/>
          </a:xfrm>
        </p:spPr>
        <p:txBody>
          <a:bodyPr/>
          <a:lstStyle/>
          <a:p>
            <a:r>
              <a:rPr lang="pl-PL" dirty="0"/>
              <a:t>OBSZAR „KOMPETENCJE” - JAK JEST?</a:t>
            </a:r>
          </a:p>
        </p:txBody>
      </p:sp>
    </p:spTree>
    <p:extLst>
      <p:ext uri="{BB962C8B-B14F-4D97-AF65-F5344CB8AC3E}">
        <p14:creationId xmlns:p14="http://schemas.microsoft.com/office/powerpoint/2010/main" val="4068948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60457"/>
            <a:ext cx="10515600" cy="523374"/>
          </a:xfrm>
        </p:spPr>
        <p:txBody>
          <a:bodyPr/>
          <a:lstStyle/>
          <a:p>
            <a:r>
              <a:rPr lang="pl-PL" dirty="0"/>
              <a:t>OBSZAR „KOMPETENCJE” - JAK JEST?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881" y="2338466"/>
            <a:ext cx="11827239" cy="39792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b="1" dirty="0"/>
              <a:t>Wyzwania współczesnej edukacji w opinii nauczycieli:</a:t>
            </a:r>
          </a:p>
          <a:p>
            <a:endParaRPr lang="pl-PL" sz="2000" dirty="0"/>
          </a:p>
          <a:p>
            <a:pPr lvl="1"/>
            <a:r>
              <a:rPr lang="pl-PL" sz="2000" dirty="0"/>
              <a:t>umiejętność reagowania nauczyciela na problemy uczniów natury psychologicznej (63,1%) </a:t>
            </a:r>
          </a:p>
          <a:p>
            <a:pPr lvl="1"/>
            <a:endParaRPr lang="pl-PL" sz="2000" dirty="0"/>
          </a:p>
          <a:p>
            <a:pPr lvl="1"/>
            <a:r>
              <a:rPr lang="pl-PL" sz="2000" dirty="0"/>
              <a:t>przygotowanie ucznia do reagowania na szybko zmieniające się warunki panujące na rynku pracy (61,9%)</a:t>
            </a:r>
          </a:p>
          <a:p>
            <a:pPr lvl="1"/>
            <a:endParaRPr lang="pl-PL" sz="2000" dirty="0"/>
          </a:p>
          <a:p>
            <a:pPr lvl="1"/>
            <a:r>
              <a:rPr lang="pl-PL" sz="2000" dirty="0"/>
              <a:t>szkoła powinna kształcić jedynie umiejętności praktyczne, z wyraźnym ograniczeniem przekazywania wiedzy teoretycznej (20,2%)</a:t>
            </a:r>
          </a:p>
          <a:p>
            <a:pPr lvl="1"/>
            <a:endParaRPr lang="pl-PL" sz="2000" dirty="0"/>
          </a:p>
          <a:p>
            <a:pPr lvl="1"/>
            <a:r>
              <a:rPr lang="pl-PL" sz="2000" dirty="0"/>
              <a:t>współczesna szkoła powinna wprowadzać takie same metody nauczania wobec wszystkich uczniów (6,5%)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312903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8226" y="1005624"/>
            <a:ext cx="10515600" cy="613314"/>
          </a:xfrm>
        </p:spPr>
        <p:txBody>
          <a:bodyPr/>
          <a:lstStyle/>
          <a:p>
            <a:r>
              <a:rPr lang="pl-PL" dirty="0"/>
              <a:t>OBSZAR „KOMPETENCJE” - JAK JEST?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746" y="1723871"/>
            <a:ext cx="11210192" cy="47518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b="1" dirty="0"/>
              <a:t>Poszerzenie zakresu kompetencji, w które powinien być wyposażony nauczyciel: </a:t>
            </a:r>
          </a:p>
          <a:p>
            <a:endParaRPr lang="pl-PL" sz="2000" b="1" dirty="0"/>
          </a:p>
          <a:p>
            <a:pPr lvl="1"/>
            <a:r>
              <a:rPr lang="pl-PL" sz="2000" dirty="0"/>
              <a:t>praca metodami aktywizującymi i angażującymi uczniów w proces uczenia się - odejście od podawczej formy nauczania („wyłom w myśleniu”)</a:t>
            </a:r>
          </a:p>
          <a:p>
            <a:pPr lvl="1"/>
            <a:endParaRPr lang="pl-PL" sz="2000" dirty="0"/>
          </a:p>
          <a:p>
            <a:pPr lvl="1"/>
            <a:r>
              <a:rPr lang="pl-PL" sz="2000" dirty="0"/>
              <a:t>praca z uczniem o Specjalnych Potrzebach Edukacyjnych (SPE)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pl-PL" dirty="0"/>
              <a:t>nauczyciele odczuwają brak kompetencji związanych z uwzględnianiem w nauczaniu specjalnych potrzeb edukacyjnych (21,4 %)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pl-PL" dirty="0"/>
              <a:t>nauczyciele deklarują potrzebę doskonalenia w obszarze pracy z uczniami ze SPE (67,2%)</a:t>
            </a:r>
          </a:p>
          <a:p>
            <a:pPr lvl="1"/>
            <a:endParaRPr lang="pl-PL" sz="2000" dirty="0"/>
          </a:p>
          <a:p>
            <a:pPr lvl="1"/>
            <a:r>
              <a:rPr lang="pl-PL" sz="2000" dirty="0"/>
              <a:t>praca z wykorzystaniem Technologii Informacyjno-Komunikacyjnych (TIK)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pl-PL" dirty="0"/>
              <a:t>rolą nauczyciela powinno być przygotowanie ucznia do bezpiecznego i odpowiedzialnego korzystania z mediów cyfrowych (83%)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pl-PL" dirty="0"/>
              <a:t>nauczyciel powinien uczyć uczniów krytycznego podejścia do zdobywanych informacji (84%)</a:t>
            </a:r>
          </a:p>
        </p:txBody>
      </p:sp>
    </p:spTree>
    <p:extLst>
      <p:ext uri="{BB962C8B-B14F-4D97-AF65-F5344CB8AC3E}">
        <p14:creationId xmlns:p14="http://schemas.microsoft.com/office/powerpoint/2010/main" val="2877097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915682"/>
            <a:ext cx="10515600" cy="1145913"/>
          </a:xfrm>
        </p:spPr>
        <p:txBody>
          <a:bodyPr/>
          <a:lstStyle/>
          <a:p>
            <a:r>
              <a:rPr lang="pl-PL" dirty="0"/>
              <a:t>OBSZAR KOMPETENCJE</a:t>
            </a:r>
            <a:br>
              <a:rPr lang="pl-PL" dirty="0"/>
            </a:br>
            <a:r>
              <a:rPr lang="pl-PL" dirty="0"/>
              <a:t>DOKĄD ZMIERZAMY? - JAK TO OSIĄGNĄĆ?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59423" y="2248524"/>
            <a:ext cx="11069516" cy="3928437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1800"/>
              </a:spcBef>
            </a:pPr>
            <a:r>
              <a:rPr lang="pl-PL" sz="2000" dirty="0"/>
              <a:t>Wprowadzenie </a:t>
            </a:r>
            <a:r>
              <a:rPr lang="pl-PL" sz="2000" b="1" dirty="0"/>
              <a:t>aktywizujących metod pracy </a:t>
            </a:r>
            <a:r>
              <a:rPr lang="pl-PL" sz="2000" dirty="0"/>
              <a:t>w procesie nauczania</a:t>
            </a:r>
            <a:r>
              <a:rPr lang="pl-PL" sz="2000" dirty="0" smtClean="0"/>
              <a:t>.</a:t>
            </a:r>
            <a:endParaRPr lang="pl-PL" sz="2000" dirty="0"/>
          </a:p>
          <a:p>
            <a:pPr lvl="0">
              <a:lnSpc>
                <a:spcPct val="100000"/>
              </a:lnSpc>
              <a:spcBef>
                <a:spcPts val="1800"/>
              </a:spcBef>
            </a:pPr>
            <a:r>
              <a:rPr lang="pl-PL" sz="2000" dirty="0"/>
              <a:t>Wykorzystanie przez nauczycieli </a:t>
            </a:r>
            <a:r>
              <a:rPr lang="pl-PL" sz="2000" b="1" dirty="0"/>
              <a:t>innowacyjnych metod współpracy, </a:t>
            </a:r>
            <a:r>
              <a:rPr lang="pl-PL" sz="2000" dirty="0"/>
              <a:t>dzielenia się zdobytą wiedzą</a:t>
            </a:r>
            <a:r>
              <a:rPr lang="pl-PL" sz="2000" dirty="0" smtClean="0"/>
              <a:t>.</a:t>
            </a:r>
            <a:endParaRPr lang="pl-PL" sz="2000" dirty="0"/>
          </a:p>
          <a:p>
            <a:pPr lvl="0">
              <a:lnSpc>
                <a:spcPct val="100000"/>
              </a:lnSpc>
              <a:spcBef>
                <a:spcPts val="1800"/>
              </a:spcBef>
            </a:pPr>
            <a:r>
              <a:rPr lang="pl-PL" sz="2000" dirty="0"/>
              <a:t>Szersze stosowanie </a:t>
            </a:r>
            <a:r>
              <a:rPr lang="pl-PL" sz="2000" b="1" dirty="0"/>
              <a:t>wskaźników „miękkich” </a:t>
            </a:r>
            <a:r>
              <a:rPr lang="pl-PL" sz="2000" dirty="0"/>
              <a:t>oceniających pracę szkoły i </a:t>
            </a:r>
            <a:r>
              <a:rPr lang="pl-PL" sz="2000" dirty="0" smtClean="0"/>
              <a:t>nauczycieli</a:t>
            </a:r>
            <a:r>
              <a:rPr lang="pl-PL" sz="2000" dirty="0" smtClean="0"/>
              <a:t>.</a:t>
            </a:r>
            <a:endParaRPr lang="pl-PL" sz="2000" dirty="0"/>
          </a:p>
          <a:p>
            <a:pPr lvl="0">
              <a:lnSpc>
                <a:spcPct val="100000"/>
              </a:lnSpc>
              <a:spcBef>
                <a:spcPts val="1800"/>
              </a:spcBef>
            </a:pPr>
            <a:r>
              <a:rPr lang="pl-PL" sz="2000" dirty="0" smtClean="0"/>
              <a:t>Umiejętne </a:t>
            </a:r>
            <a:r>
              <a:rPr lang="pl-PL" sz="2000" b="1" dirty="0"/>
              <a:t>wykorzystanie TIK </a:t>
            </a:r>
            <a:r>
              <a:rPr lang="pl-PL" sz="2000" dirty="0"/>
              <a:t>w procesie edukacyjnym</a:t>
            </a:r>
            <a:r>
              <a:rPr lang="pl-PL" sz="2000" dirty="0" smtClean="0"/>
              <a:t>.</a:t>
            </a:r>
            <a:endParaRPr lang="pl-PL" sz="2000" dirty="0"/>
          </a:p>
          <a:p>
            <a:pPr lvl="0">
              <a:lnSpc>
                <a:spcPct val="100000"/>
              </a:lnSpc>
              <a:spcBef>
                <a:spcPts val="1800"/>
              </a:spcBef>
            </a:pPr>
            <a:r>
              <a:rPr lang="pl-PL" sz="2000" dirty="0"/>
              <a:t>Posiadanie przez nauczycieli </a:t>
            </a:r>
            <a:r>
              <a:rPr lang="pl-PL" sz="2000" b="1" dirty="0"/>
              <a:t>kompetencji do zindywidualizowanej pracy </a:t>
            </a:r>
            <a:r>
              <a:rPr lang="pl-PL" sz="2000" dirty="0"/>
              <a:t>z uczniami o specjalnych potrzebach edukacyjnych</a:t>
            </a:r>
            <a:r>
              <a:rPr lang="pl-PL" sz="2000" dirty="0" smtClean="0"/>
              <a:t>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669281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badania na Pomorską Radę Oświatową 18.04.2019" id="{1CF9E389-53FA-45D7-A51F-DD13770D9D9C}" vid="{3F70CD38-BE4F-4CA8-8EA2-9F8B0055F5A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badania na Pomorską Radę Oświatową 18.04.2019</Template>
  <TotalTime>1798</TotalTime>
  <Words>1998</Words>
  <Application>Microsoft Office PowerPoint</Application>
  <PresentationFormat>Panoramiczny</PresentationFormat>
  <Paragraphs>181</Paragraphs>
  <Slides>27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Courier New</vt:lpstr>
      <vt:lpstr>Motyw pakietu Office</vt:lpstr>
      <vt:lpstr>Badanie kondycji zawodowej pomorskiego nauczyciela</vt:lpstr>
      <vt:lpstr>Organizacja badania</vt:lpstr>
      <vt:lpstr>Zespół Badawczy</vt:lpstr>
      <vt:lpstr>Obszary badawcze</vt:lpstr>
      <vt:lpstr>WYBRANE WYNIKI BADAŃ  ORAZ WSKAZANIA SZCZEGÓŁOWE  W OBSZARACH BADANIA</vt:lpstr>
      <vt:lpstr>OBSZAR „KOMPETENCJE” - JAK JEST?</vt:lpstr>
      <vt:lpstr>OBSZAR „KOMPETENCJE” - JAK JEST?</vt:lpstr>
      <vt:lpstr>OBSZAR „KOMPETENCJE” - JAK JEST?</vt:lpstr>
      <vt:lpstr>OBSZAR KOMPETENCJE DOKĄD ZMIERZAMY? - JAK TO OSIĄGNĄĆ?</vt:lpstr>
      <vt:lpstr>OBSZAR „RELACJE I WSPÓŁPRACA” - JAK JEST?</vt:lpstr>
      <vt:lpstr>OBSZAR „RELACJE I WSPÓŁPRACA” - JAK JEST?</vt:lpstr>
      <vt:lpstr>OBSZAR „RELACJE I WSPÓŁPRACA” - JAK JEST?</vt:lpstr>
      <vt:lpstr>OBSZAR „RELACJE I WSPÓŁPRACA” - JAK JEST?</vt:lpstr>
      <vt:lpstr>OBSZAR „RELACJE I WSPÓŁPRACA” - JAK JEST?</vt:lpstr>
      <vt:lpstr>OBSZAR „RELACJE I WSPÓŁPRACA” - JAK JEST?</vt:lpstr>
      <vt:lpstr>OBSZAR ”RELACJE I WSPÓŁPRACA”  DOKĄD ZMIERZAMY? - JAK TO OSIĄGNĄĆ?</vt:lpstr>
      <vt:lpstr>OBSZAR „DOSKONALENIE ZAWODOWE NAUCZYCIELI” - JAK JEST?</vt:lpstr>
      <vt:lpstr>OBSZAR „DOSKONALENIE ZAWODOWE NAUCZYCIELI” - JAK JEST?</vt:lpstr>
      <vt:lpstr>OBSZAR „DOSKONALENIE ZAWODOWE NAUCZYCIELI” - JAK JEST?</vt:lpstr>
      <vt:lpstr>OBSZAR „DOSKONALENIE ZAWODOWE NAUCZYCIELI” - JAK JEST?</vt:lpstr>
      <vt:lpstr>OBSZAR „DOSKONALENIE ZAWODOWE NAUCZYCIELI” - JAK JEST?</vt:lpstr>
      <vt:lpstr>OBSZAR „DOSKONALENIE ZAWODOWE NAUCZYCIELI” DOKĄD ZMIERZAMY? - JAK TO OSIĄGNĄĆ?</vt:lpstr>
      <vt:lpstr>OBSZAR „WSPARCIE NAUCZYCIELI” - JAK JEST?</vt:lpstr>
      <vt:lpstr>OBSZAR „WSPARCIE NAUCZYCIELA” - JAK JEST?</vt:lpstr>
      <vt:lpstr>OBSZAR „WSPARCIE NAUCZYCIELA” DOKĄD ZMIERZAMY? - JAK TO OSIĄGNĄĆ?</vt:lpstr>
      <vt:lpstr>WSKAZANIA OGÓLNE</vt:lpstr>
      <vt:lpstr>Prezentacja programu PowerPoint</vt:lpstr>
    </vt:vector>
  </TitlesOfParts>
  <Company>umwp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Badanie kondycji zawodowej pomorskiego nauczyciela 2019</dc:title>
  <dc:creator>Biełuszko Katarzyna</dc:creator>
  <cp:lastModifiedBy>Biełuszko Katarzyna</cp:lastModifiedBy>
  <cp:revision>73</cp:revision>
  <dcterms:created xsi:type="dcterms:W3CDTF">2019-04-01T07:16:27Z</dcterms:created>
  <dcterms:modified xsi:type="dcterms:W3CDTF">2019-04-18T07:50:55Z</dcterms:modified>
</cp:coreProperties>
</file>