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71" r:id="rId7"/>
    <p:sldId id="263" r:id="rId8"/>
    <p:sldId id="270" r:id="rId9"/>
    <p:sldId id="264" r:id="rId10"/>
    <p:sldId id="265" r:id="rId11"/>
    <p:sldId id="266" r:id="rId12"/>
    <p:sldId id="273" r:id="rId13"/>
    <p:sldId id="267" r:id="rId14"/>
    <p:sldId id="268" r:id="rId15"/>
    <p:sldId id="276" r:id="rId16"/>
    <p:sldId id="275" r:id="rId17"/>
    <p:sldId id="261" r:id="rId18"/>
    <p:sldId id="284" r:id="rId19"/>
    <p:sldId id="262" r:id="rId20"/>
    <p:sldId id="259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5" r:id="rId29"/>
    <p:sldId id="274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85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14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27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297" y="0"/>
            <a:ext cx="1853514" cy="5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66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43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33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35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8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66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4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D722-9D99-4B35-B78A-F4AC4B9F1DF3}" type="datetimeFigureOut">
              <a:rPr lang="pl-PL" smtClean="0"/>
              <a:t>06.06.2016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403DF-79D4-4E09-9EF8-DF845F3B4C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47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hyperlink" Target="http://www.epromocjazdrowia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ehsol.pl/tools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jankowski@opz.gdansk.pl" TargetMode="External"/><Relationship Id="rId2" Type="http://schemas.openxmlformats.org/officeDocument/2006/relationships/hyperlink" Target="http://www.opz.gdansk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Troska jednostki samorządu terytorialnego </a:t>
            </a:r>
            <a:r>
              <a:rPr lang="pl-PL" sz="3600" dirty="0" smtClean="0"/>
              <a:t>          o </a:t>
            </a:r>
            <a:r>
              <a:rPr lang="pl-PL" sz="3600" dirty="0"/>
              <a:t>zdrowie dzieci w zakresie prowadzenia działań diagnostycznych i </a:t>
            </a:r>
            <a:r>
              <a:rPr lang="pl-PL" sz="3600" dirty="0" smtClean="0"/>
              <a:t>edukacyjnych na </a:t>
            </a:r>
            <a:r>
              <a:rPr lang="pl-PL" sz="3600" dirty="0"/>
              <a:t>przykładzie Miasta Gdańska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13366"/>
          </a:xfrm>
        </p:spPr>
        <p:txBody>
          <a:bodyPr>
            <a:normAutofit/>
          </a:bodyPr>
          <a:lstStyle/>
          <a:p>
            <a:r>
              <a:rPr lang="pl-PL" dirty="0" smtClean="0"/>
              <a:t>Posiedzenie Pomorskiej Rady Oświatowej</a:t>
            </a:r>
          </a:p>
          <a:p>
            <a:endParaRPr lang="pl-PL" b="1" dirty="0" smtClean="0"/>
          </a:p>
          <a:p>
            <a:r>
              <a:rPr lang="pl-PL" b="1" dirty="0" smtClean="0"/>
              <a:t>Zespół ds. edukacji zdrowotnej</a:t>
            </a:r>
          </a:p>
          <a:p>
            <a:r>
              <a:rPr lang="pl-PL" dirty="0" smtClean="0"/>
              <a:t>dr Marek Jankowski</a:t>
            </a:r>
          </a:p>
          <a:p>
            <a:r>
              <a:rPr lang="pl-PL" dirty="0" smtClean="0"/>
              <a:t>Ośrodek Promocji Zdrowia</a:t>
            </a:r>
          </a:p>
          <a:p>
            <a:r>
              <a:rPr lang="pl-PL" dirty="0" smtClean="0"/>
              <a:t>Gdańsk, 6 czerwca 2016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86" y="4536845"/>
            <a:ext cx="1869038" cy="16997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297" y="0"/>
            <a:ext cx="1853514" cy="5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</a:t>
            </a:r>
            <a:r>
              <a:rPr lang="pl-PL" dirty="0" smtClean="0"/>
              <a:t>-10-14 dla Zdrowia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601" y="775383"/>
            <a:ext cx="2164007" cy="831045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871" y="1929389"/>
            <a:ext cx="691190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102" y="1690688"/>
            <a:ext cx="3624113" cy="504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2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</a:t>
            </a:r>
            <a:r>
              <a:rPr lang="pl-PL" dirty="0" smtClean="0"/>
              <a:t>-10-14 dla Zdrowia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7294685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1709165" cy="10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1752107" cy="10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852936"/>
            <a:ext cx="1743521" cy="10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852936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77072"/>
            <a:ext cx="1734930" cy="105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77072"/>
            <a:ext cx="1743519" cy="107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077072"/>
            <a:ext cx="1743521" cy="10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5373216"/>
            <a:ext cx="1726342" cy="10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852936"/>
            <a:ext cx="1724293" cy="104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5" y="2924944"/>
            <a:ext cx="17281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2430" y="4153451"/>
            <a:ext cx="4214813" cy="226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3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08027"/>
            <a:ext cx="11182350" cy="4733925"/>
          </a:xfrm>
          <a:prstGeom prst="rect">
            <a:avLst/>
          </a:prstGeom>
        </p:spPr>
      </p:pic>
      <p:sp>
        <p:nvSpPr>
          <p:cNvPr id="8" name="Owal 7"/>
          <p:cNvSpPr/>
          <p:nvPr/>
        </p:nvSpPr>
        <p:spPr>
          <a:xfrm>
            <a:off x="7603525" y="4127157"/>
            <a:ext cx="716691" cy="52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/>
          <p:cNvSpPr/>
          <p:nvPr/>
        </p:nvSpPr>
        <p:spPr>
          <a:xfrm>
            <a:off x="4211595" y="4469027"/>
            <a:ext cx="716691" cy="52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/>
          <p:cNvSpPr/>
          <p:nvPr/>
        </p:nvSpPr>
        <p:spPr>
          <a:xfrm>
            <a:off x="1676400" y="2645311"/>
            <a:ext cx="716691" cy="52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min. dla zdrowia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537" y="1576138"/>
            <a:ext cx="634251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16" y="1109602"/>
            <a:ext cx="2431391" cy="52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8532616" y="3734572"/>
            <a:ext cx="261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Aktywność fizyczna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906" y="4167553"/>
            <a:ext cx="1746809" cy="899871"/>
          </a:xfrm>
          <a:prstGeom prst="rect">
            <a:avLst/>
          </a:prstGeom>
        </p:spPr>
      </p:pic>
      <p:pic>
        <p:nvPicPr>
          <p:cNvPr id="9" name="Symbol zastępczy zawartości 4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696" y="2593399"/>
            <a:ext cx="1323271" cy="259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01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min. dla zdrowia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29" y="1524766"/>
            <a:ext cx="3402765" cy="499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196" y="452518"/>
            <a:ext cx="3662733" cy="179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456" y="4743816"/>
            <a:ext cx="3716215" cy="1945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196" y="2499515"/>
            <a:ext cx="3716215" cy="1990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641" y="1690688"/>
            <a:ext cx="21907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Gdańsk Jemy Zdrowo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5" y="1385887"/>
            <a:ext cx="11955818" cy="46883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0" y="1690688"/>
            <a:ext cx="5114293" cy="28813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851" y="1690687"/>
            <a:ext cx="5126673" cy="300261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629" y="2021176"/>
            <a:ext cx="3639534" cy="234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9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Gdańsk Jemy Zdrowo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19" y="1371856"/>
            <a:ext cx="3733801" cy="52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804" y="202593"/>
            <a:ext cx="3320027" cy="642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8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Zdrowy Uczeń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628801"/>
            <a:ext cx="8229600" cy="136815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pl-PL" dirty="0" smtClean="0"/>
          </a:p>
          <a:p>
            <a:pPr eaLnBrk="1" hangingPunct="1">
              <a:buFont typeface="Arial" charset="0"/>
              <a:buNone/>
              <a:defRPr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pl-PL" sz="2400" dirty="0"/>
          </a:p>
          <a:p>
            <a:pPr eaLnBrk="1" hangingPunct="1">
              <a:buFont typeface="Arial" charset="0"/>
              <a:buNone/>
              <a:defRPr/>
            </a:pPr>
            <a:endParaRPr lang="pl-PL" sz="2400" dirty="0"/>
          </a:p>
          <a:p>
            <a:pPr eaLnBrk="1" hangingPunct="1">
              <a:buFont typeface="Arial" charset="0"/>
              <a:buNone/>
              <a:defRPr/>
            </a:pPr>
            <a:endParaRPr lang="pl-PL" sz="2400" dirty="0"/>
          </a:p>
          <a:p>
            <a:pPr eaLnBrk="1" hangingPunct="1">
              <a:buFont typeface="Arial" charset="0"/>
              <a:buNone/>
              <a:defRPr/>
            </a:pPr>
            <a:endParaRPr lang="pl-PL" dirty="0" smtClean="0"/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165" y="1404978"/>
            <a:ext cx="7283431" cy="41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569" y="1670943"/>
            <a:ext cx="2970785" cy="2106981"/>
          </a:xfrm>
          <a:prstGeom prst="rect">
            <a:avLst/>
          </a:prstGeom>
        </p:spPr>
      </p:pic>
      <p:pic>
        <p:nvPicPr>
          <p:cNvPr id="21" name="Obraz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705" y="5265981"/>
            <a:ext cx="1955510" cy="134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0961" y="5265980"/>
            <a:ext cx="1907142" cy="134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3105" y="3820066"/>
            <a:ext cx="2102708" cy="10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185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Zdrowy Uczeń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6395" y="1751485"/>
            <a:ext cx="5389605" cy="435133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Ocena masy ciała - pomiary antropometryczne</a:t>
            </a:r>
          </a:p>
          <a:p>
            <a:r>
              <a:rPr lang="pl-PL" dirty="0" smtClean="0"/>
              <a:t>Ocena składu ciała – </a:t>
            </a:r>
            <a:r>
              <a:rPr lang="pl-PL" dirty="0" err="1" smtClean="0"/>
              <a:t>bioimpedancja</a:t>
            </a:r>
            <a:endParaRPr lang="pl-PL" dirty="0" smtClean="0"/>
          </a:p>
          <a:p>
            <a:r>
              <a:rPr lang="pl-PL" dirty="0" smtClean="0"/>
              <a:t>Ocena ostrości widzenia</a:t>
            </a:r>
          </a:p>
          <a:p>
            <a:r>
              <a:rPr lang="pl-PL" dirty="0" smtClean="0"/>
              <a:t>Ocena ciśnienia tętniczego krwi</a:t>
            </a:r>
          </a:p>
          <a:p>
            <a:r>
              <a:rPr lang="pl-PL" dirty="0" smtClean="0"/>
              <a:t>Ocena postawy ciała (</a:t>
            </a:r>
            <a:r>
              <a:rPr lang="pl-PL" dirty="0" err="1" smtClean="0"/>
              <a:t>posturogeneza</a:t>
            </a:r>
            <a:r>
              <a:rPr lang="pl-PL" dirty="0" smtClean="0"/>
              <a:t>)</a:t>
            </a:r>
          </a:p>
          <a:p>
            <a:r>
              <a:rPr lang="pl-PL" dirty="0" smtClean="0"/>
              <a:t>Ocena sprawności krążeniowo – oddechowej (KPR Test)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924" y="962003"/>
            <a:ext cx="4301562" cy="53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Zdrowy Uczeń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2063552" y="16288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pl-PL" dirty="0" smtClean="0"/>
          </a:p>
          <a:p>
            <a:pPr eaLnBrk="1" hangingPunct="1">
              <a:buFont typeface="Arial" charset="0"/>
              <a:buNone/>
              <a:defRPr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pl-PL" sz="2400" dirty="0"/>
          </a:p>
          <a:p>
            <a:pPr eaLnBrk="1" hangingPunct="1">
              <a:buFont typeface="Arial" charset="0"/>
              <a:buNone/>
              <a:defRPr/>
            </a:pPr>
            <a:endParaRPr lang="pl-PL" sz="2400" dirty="0"/>
          </a:p>
          <a:p>
            <a:pPr eaLnBrk="1" hangingPunct="1">
              <a:buFont typeface="Arial" charset="0"/>
              <a:buNone/>
              <a:defRPr/>
            </a:pPr>
            <a:endParaRPr lang="pl-PL" sz="2400" dirty="0"/>
          </a:p>
          <a:p>
            <a:pPr eaLnBrk="1" hangingPunct="1">
              <a:buFont typeface="Arial" charset="0"/>
              <a:buNone/>
              <a:defRPr/>
            </a:pPr>
            <a:endParaRPr lang="pl-PL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245" y="1460605"/>
            <a:ext cx="3488840" cy="24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4245" y="4316046"/>
            <a:ext cx="3719555" cy="200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904" y="1858884"/>
            <a:ext cx="5903631" cy="422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58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Wiedza a zdrowie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Dla utrzymania zdrowia nie jest szczególnie ważne to co ludzie wiedzą </a:t>
            </a:r>
            <a:r>
              <a:rPr lang="pl-PL" dirty="0"/>
              <a:t>(</a:t>
            </a:r>
            <a:r>
              <a:rPr lang="pl-PL" dirty="0" smtClean="0"/>
              <a:t>czego mają świadomość),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ważne jest to, co rzeczywiście robią.</a:t>
            </a:r>
          </a:p>
          <a:p>
            <a:pPr marL="0" indent="0" algn="ctr">
              <a:buNone/>
            </a:pPr>
            <a:r>
              <a:rPr lang="pl-PL" sz="1800" dirty="0" smtClean="0"/>
              <a:t>(dr Michał Brzeziński – autor programu „6,10,14 dla zdrowia”)</a:t>
            </a:r>
            <a:endParaRPr lang="pl-PL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880" y="3819467"/>
            <a:ext cx="7571602" cy="28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1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Sens tego wszystkiego 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4103" y="2316172"/>
            <a:ext cx="6757086" cy="31472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i="1" dirty="0" smtClean="0"/>
              <a:t>	</a:t>
            </a: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Nie </a:t>
            </a:r>
            <a:r>
              <a:rPr lang="pl-PL" i="1" dirty="0">
                <a:solidFill>
                  <a:schemeClr val="accent6">
                    <a:lumMod val="75000"/>
                  </a:schemeClr>
                </a:solidFill>
              </a:rPr>
              <a:t>jest do końca znany zakres radości                                  i </a:t>
            </a: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korzyści </a:t>
            </a:r>
            <a:r>
              <a:rPr lang="pl-PL" i="1" dirty="0">
                <a:solidFill>
                  <a:schemeClr val="accent6">
                    <a:lumMod val="75000"/>
                  </a:schemeClr>
                </a:solidFill>
              </a:rPr>
              <a:t>dla ludzkiego </a:t>
            </a: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zdrowia, </a:t>
            </a:r>
            <a:r>
              <a:rPr lang="pl-PL" i="1" dirty="0">
                <a:solidFill>
                  <a:schemeClr val="accent6">
                    <a:lumMod val="75000"/>
                  </a:schemeClr>
                </a:solidFill>
              </a:rPr>
              <a:t>który jest wynikiem </a:t>
            </a: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</a:rPr>
              <a:t>prowadzenia zdrowego stylu życia.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i="1" dirty="0"/>
              <a:t>                                       </a:t>
            </a:r>
            <a:endParaRPr lang="pl-PL" i="1" dirty="0" smtClean="0"/>
          </a:p>
          <a:p>
            <a:pPr>
              <a:buNone/>
            </a:pPr>
            <a:r>
              <a:rPr lang="pl-PL" i="1" dirty="0" smtClean="0"/>
              <a:t>	</a:t>
            </a:r>
            <a:r>
              <a:rPr lang="pl-PL" i="1" dirty="0" smtClean="0">
                <a:solidFill>
                  <a:srgbClr val="FF0000"/>
                </a:solidFill>
              </a:rPr>
              <a:t>Nie </a:t>
            </a:r>
            <a:r>
              <a:rPr lang="pl-PL" i="1" dirty="0">
                <a:solidFill>
                  <a:srgbClr val="FF0000"/>
                </a:solidFill>
              </a:rPr>
              <a:t>jest do końca znany zakres bólu </a:t>
            </a:r>
            <a:r>
              <a:rPr lang="pl-PL" i="1" dirty="0" smtClean="0">
                <a:solidFill>
                  <a:srgbClr val="FF0000"/>
                </a:solidFill>
              </a:rPr>
              <a:t>                     i cierpienia oraz </a:t>
            </a:r>
            <a:r>
              <a:rPr lang="pl-PL" i="1" dirty="0">
                <a:solidFill>
                  <a:srgbClr val="FF0000"/>
                </a:solidFill>
              </a:rPr>
              <a:t>negatywnych </a:t>
            </a:r>
            <a:r>
              <a:rPr lang="pl-PL" i="1" dirty="0" smtClean="0">
                <a:solidFill>
                  <a:srgbClr val="FF0000"/>
                </a:solidFill>
              </a:rPr>
              <a:t>skutków zdrowotnych, </a:t>
            </a:r>
            <a:r>
              <a:rPr lang="pl-PL" i="1" dirty="0">
                <a:solidFill>
                  <a:srgbClr val="FF0000"/>
                </a:solidFill>
              </a:rPr>
              <a:t>który jest wynikiem </a:t>
            </a:r>
            <a:r>
              <a:rPr lang="pl-PL" i="1" dirty="0" smtClean="0">
                <a:solidFill>
                  <a:srgbClr val="FF0000"/>
                </a:solidFill>
              </a:rPr>
              <a:t>jego </a:t>
            </a:r>
            <a:r>
              <a:rPr lang="pl-PL" i="1" dirty="0">
                <a:solidFill>
                  <a:srgbClr val="FF0000"/>
                </a:solidFill>
              </a:rPr>
              <a:t>braku</a:t>
            </a:r>
            <a:r>
              <a:rPr lang="pl-PL" i="1" dirty="0" smtClean="0">
                <a:solidFill>
                  <a:srgbClr val="FF0000"/>
                </a:solidFill>
              </a:rPr>
              <a:t>.</a:t>
            </a:r>
            <a:endParaRPr lang="pl-PL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9296" y="3809076"/>
            <a:ext cx="2734285" cy="200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296" y="1442479"/>
            <a:ext cx="2714504" cy="20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3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Masa ciała / chłopcy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772816"/>
            <a:ext cx="86034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3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Masa ciała / dziewczęta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120" y="1737956"/>
            <a:ext cx="8572101" cy="442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7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Ciśnienie tętnicze / chłopcy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988840"/>
            <a:ext cx="86200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3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Ciśnienie tętnicze / dziewczęta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64061"/>
            <a:ext cx="8229600" cy="399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Wydolność fizyczna / chłopcy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600200"/>
            <a:ext cx="8238012" cy="479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7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Wydolność fizyczna / dziewczęta 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1600200"/>
            <a:ext cx="8071671" cy="474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9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można zrobić?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1544" y="2348880"/>
            <a:ext cx="4402832" cy="3052936"/>
          </a:xfrm>
        </p:spPr>
        <p:txBody>
          <a:bodyPr/>
          <a:lstStyle/>
          <a:p>
            <a:r>
              <a:rPr lang="pl-PL" dirty="0" smtClean="0"/>
              <a:t>Rodzina</a:t>
            </a:r>
          </a:p>
          <a:p>
            <a:r>
              <a:rPr lang="pl-PL" dirty="0" smtClean="0"/>
              <a:t>Szkoła</a:t>
            </a:r>
          </a:p>
          <a:p>
            <a:r>
              <a:rPr lang="pl-PL" dirty="0" smtClean="0"/>
              <a:t>Środowisko medyczne</a:t>
            </a:r>
          </a:p>
          <a:p>
            <a:r>
              <a:rPr lang="pl-PL" dirty="0" smtClean="0"/>
              <a:t>Media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2060848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816081" y="5517233"/>
            <a:ext cx="2939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To Wy jesteście winni!</a:t>
            </a:r>
            <a:endParaRPr lang="pl-PL" sz="2400" dirty="0">
              <a:solidFill>
                <a:srgbClr val="FF0000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6456040" y="2060848"/>
            <a:ext cx="3744416" cy="40324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H="1">
            <a:off x="6240016" y="1916832"/>
            <a:ext cx="4032448" cy="41764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pl-PL" dirty="0" smtClean="0"/>
              <a:t>Trzepak już nie wystarczy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1340768"/>
            <a:ext cx="1651049" cy="12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2996952"/>
            <a:ext cx="1628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1196752"/>
            <a:ext cx="2667000" cy="13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233" y="2420889"/>
            <a:ext cx="12096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5640" y="5085185"/>
            <a:ext cx="1714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6200" y="4437112"/>
            <a:ext cx="2160240" cy="1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7848" y="2924944"/>
            <a:ext cx="258137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9937" y="5229201"/>
            <a:ext cx="1400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9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Kontakt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>
                <a:hlinkClick r:id="rId2"/>
              </a:rPr>
              <a:t>www.opz.gdansk.pl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Marek Jankowski</a:t>
            </a:r>
          </a:p>
          <a:p>
            <a:pPr marL="0" indent="0">
              <a:buNone/>
            </a:pPr>
            <a:r>
              <a:rPr lang="pl-PL" dirty="0" smtClean="0">
                <a:hlinkClick r:id="rId3"/>
              </a:rPr>
              <a:t>marek.jankowski@opz.gdansk.pl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601910541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612" y="1138043"/>
            <a:ext cx="6355702" cy="52628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731" y="1458011"/>
            <a:ext cx="5582787" cy="33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Styl </a:t>
            </a:r>
            <a:r>
              <a:rPr lang="pl-PL" dirty="0"/>
              <a:t>ż</a:t>
            </a:r>
            <a:r>
              <a:rPr lang="pl-PL" dirty="0" smtClean="0"/>
              <a:t>ycia a zdrowie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34" y="1826298"/>
            <a:ext cx="365834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828" y="943979"/>
            <a:ext cx="6486525" cy="3362325"/>
          </a:xfrm>
          <a:prstGeom prst="rect">
            <a:avLst/>
          </a:prstGeom>
        </p:spPr>
      </p:pic>
      <p:pic>
        <p:nvPicPr>
          <p:cNvPr id="10" name="Symbol zastępczy zawartości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534" y="4390371"/>
            <a:ext cx="3834250" cy="24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Styl życia młodego pokolenia a zdrowie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0265" y="1545707"/>
            <a:ext cx="2806197" cy="4351338"/>
          </a:xfrm>
          <a:prstGeom prst="rect">
            <a:avLst/>
          </a:prstGeom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38587"/>
            <a:ext cx="3103300" cy="12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6" y="2042556"/>
            <a:ext cx="3470244" cy="114851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296" y="4093379"/>
            <a:ext cx="2734285" cy="200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296" y="1594977"/>
            <a:ext cx="2714504" cy="20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1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Idea vs praktyka działania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185" y="1611174"/>
            <a:ext cx="6181342" cy="45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Gdański Model Promocji Zdrowia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39" y="1418823"/>
            <a:ext cx="5281127" cy="5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Zdrowe Życie Twojego Dziecka</a:t>
            </a:r>
            <a:endParaRPr lang="pl-PL" dirty="0"/>
          </a:p>
        </p:txBody>
      </p:sp>
      <p:pic>
        <p:nvPicPr>
          <p:cNvPr id="5" name="Picture 2" descr="http://www.opzisdz.pl/_upload/image/Nagroda%20Know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3203" y="3487339"/>
            <a:ext cx="228688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048" y="1690687"/>
            <a:ext cx="7043457" cy="458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Zdrowe Życie Twojego Dziecka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52" y="1510691"/>
            <a:ext cx="6610078" cy="32487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81" y="1410789"/>
            <a:ext cx="2034255" cy="289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318" y="1410788"/>
            <a:ext cx="2112059" cy="289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2152" y="3637101"/>
            <a:ext cx="2090332" cy="308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879" y="4349907"/>
            <a:ext cx="2848062" cy="197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23" y="4349907"/>
            <a:ext cx="3713557" cy="21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Zdrowe Życie Twojego Dziecka</a:t>
            </a:r>
            <a:endParaRPr lang="pl-PL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382" y="2321992"/>
            <a:ext cx="5842199" cy="346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Wykre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69" y="2388971"/>
            <a:ext cx="5644323" cy="33280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8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223</Words>
  <Application>Microsoft Office PowerPoint</Application>
  <PresentationFormat>Panoramiczny</PresentationFormat>
  <Paragraphs>79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Motyw pakietu Office</vt:lpstr>
      <vt:lpstr>Troska jednostki samorządu terytorialnego           o zdrowie dzieci w zakresie prowadzenia działań diagnostycznych i edukacyjnych na przykładzie Miasta Gdańska </vt:lpstr>
      <vt:lpstr>Wiedza a zdrowie</vt:lpstr>
      <vt:lpstr>Styl życia a zdrowie</vt:lpstr>
      <vt:lpstr>Styl życia młodego pokolenia a zdrowie</vt:lpstr>
      <vt:lpstr>Idea vs praktyka działania</vt:lpstr>
      <vt:lpstr>Gdański Model Promocji Zdrowia</vt:lpstr>
      <vt:lpstr>Zdrowe Życie Twojego Dziecka</vt:lpstr>
      <vt:lpstr>Zdrowe Życie Twojego Dziecka</vt:lpstr>
      <vt:lpstr>Zdrowe Życie Twojego Dziecka</vt:lpstr>
      <vt:lpstr>6-10-14 dla Zdrowia</vt:lpstr>
      <vt:lpstr>6-10-14 dla Zdrowia</vt:lpstr>
      <vt:lpstr>Efekty </vt:lpstr>
      <vt:lpstr>10 min. dla zdrowia</vt:lpstr>
      <vt:lpstr>10 min. dla zdrowia</vt:lpstr>
      <vt:lpstr>Gdańsk Jemy Zdrowo</vt:lpstr>
      <vt:lpstr>Gdańsk Jemy Zdrowo</vt:lpstr>
      <vt:lpstr>Zdrowy Uczeń</vt:lpstr>
      <vt:lpstr>Zdrowy Uczeń</vt:lpstr>
      <vt:lpstr>Zdrowy Uczeń</vt:lpstr>
      <vt:lpstr>Sens tego wszystkiego …</vt:lpstr>
      <vt:lpstr>Masa ciała / chłopcy</vt:lpstr>
      <vt:lpstr>Masa ciała / dziewczęta</vt:lpstr>
      <vt:lpstr>Ciśnienie tętnicze / chłopcy</vt:lpstr>
      <vt:lpstr>Ciśnienie tętnicze / dziewczęta</vt:lpstr>
      <vt:lpstr>Wydolność fizyczna / chłopcy</vt:lpstr>
      <vt:lpstr>Wydolność fizyczna / dziewczęta </vt:lpstr>
      <vt:lpstr>Co można zrobić?</vt:lpstr>
      <vt:lpstr>Trzepak już nie wystarczy</vt:lpstr>
      <vt:lpstr>Kontakt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Troska jednostki samorządu terytorialnego o zdrowie dzieci w zakresie prowadzenia działań diagnostycznych i edukacyjnych     na przykładzie Miasta Gdańska</dc:title>
  <dc:creator>Marek Jankowski</dc:creator>
  <cp:lastModifiedBy>Marek Jankowski</cp:lastModifiedBy>
  <cp:revision>23</cp:revision>
  <dcterms:created xsi:type="dcterms:W3CDTF">2016-06-03T06:45:26Z</dcterms:created>
  <dcterms:modified xsi:type="dcterms:W3CDTF">2016-06-06T05:57:12Z</dcterms:modified>
</cp:coreProperties>
</file>