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notesMasterIdLst>
    <p:notesMasterId r:id="rId13"/>
  </p:notesMasterIdLst>
  <p:handoutMasterIdLst>
    <p:handoutMasterId r:id="rId14"/>
  </p:handoutMasterIdLst>
  <p:sldIdLst>
    <p:sldId id="544" r:id="rId2"/>
    <p:sldId id="532" r:id="rId3"/>
    <p:sldId id="540" r:id="rId4"/>
    <p:sldId id="541" r:id="rId5"/>
    <p:sldId id="542" r:id="rId6"/>
    <p:sldId id="536" r:id="rId7"/>
    <p:sldId id="537" r:id="rId8"/>
    <p:sldId id="538" r:id="rId9"/>
    <p:sldId id="539" r:id="rId10"/>
    <p:sldId id="543" r:id="rId11"/>
    <p:sldId id="530" r:id="rId12"/>
  </p:sldIdLst>
  <p:sldSz cx="9144000" cy="6840538"/>
  <p:notesSz cx="6807200" cy="99060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4878"/>
    <a:srgbClr val="1F4E78"/>
    <a:srgbClr val="150AAA"/>
    <a:srgbClr val="0A1090"/>
    <a:srgbClr val="0B055B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16" autoAdjust="0"/>
    <p:restoredTop sz="96459" autoAdjust="0"/>
  </p:normalViewPr>
  <p:slideViewPr>
    <p:cSldViewPr>
      <p:cViewPr>
        <p:scale>
          <a:sx n="100" d="100"/>
          <a:sy n="100" d="100"/>
        </p:scale>
        <p:origin x="-72" y="960"/>
      </p:cViewPr>
      <p:guideLst>
        <p:guide orient="horz" pos="2155"/>
        <p:guide pos="2880"/>
      </p:guideLst>
    </p:cSldViewPr>
  </p:slideViewPr>
  <p:outlineViewPr>
    <p:cViewPr>
      <p:scale>
        <a:sx n="33" d="100"/>
        <a:sy n="33" d="100"/>
      </p:scale>
      <p:origin x="0" y="403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A530B9-C0B5-4660-BC2C-C4B42EDA4913}" type="datetimeFigureOut">
              <a:rPr lang="pl-PL" smtClean="0"/>
              <a:t>2016-06-06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6038" y="9409113"/>
            <a:ext cx="2949575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09CE4-117A-4D8A-891B-32C0D07DE10D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2205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7" tIns="45679" rIns="91357" bIns="4567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39" y="0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7" tIns="45679" rIns="91357" bIns="4567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pl-PL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42950"/>
            <a:ext cx="4962525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05351"/>
            <a:ext cx="544576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7" tIns="45679" rIns="91357" bIns="456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08981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7" tIns="45679" rIns="91357" bIns="4567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l-PL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39" y="9408981"/>
            <a:ext cx="2949787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57" tIns="45679" rIns="91357" bIns="4567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00439A-8095-4716-9B64-8882BD1E11B0}" type="slidenum">
              <a:rPr lang="pl-PL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09687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2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3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4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5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6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7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dirty="0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8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9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3593E-DC8B-465F-AADC-282ECBDF2A96}" type="slidenum">
              <a:rPr lang="pl-PL" smtClean="0">
                <a:solidFill>
                  <a:prstClr val="black"/>
                </a:solidFill>
              </a:rPr>
              <a:pPr/>
              <a:t>10</a:t>
            </a:fld>
            <a:endParaRPr lang="pl-PL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2950"/>
            <a:ext cx="4962525" cy="3714750"/>
          </a:xfrm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  <p:extLst>
      <p:ext uri="{BB962C8B-B14F-4D97-AF65-F5344CB8AC3E}">
        <p14:creationId xmlns:p14="http://schemas.microsoft.com/office/powerpoint/2010/main" val="190092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25001"/>
            <a:ext cx="7772400" cy="146628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76305"/>
            <a:ext cx="6400800" cy="174813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7F246-89E6-4C7E-B81A-43D6484683E2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4227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BBA7B9-C175-423F-84C2-CE17DDFC98CA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377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3939"/>
            <a:ext cx="2057400" cy="5836626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3939"/>
            <a:ext cx="6019800" cy="5836626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521D24-1CB0-4F9B-834F-C1DA1CFA291C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8258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939"/>
            <a:ext cx="8229600" cy="11400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596126"/>
            <a:ext cx="8229600" cy="4514439"/>
          </a:xfrm>
        </p:spPr>
        <p:txBody>
          <a:bodyPr/>
          <a:lstStyle/>
          <a:p>
            <a:pPr lvl="0"/>
            <a:endParaRPr lang="pl-P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39B32A-E168-49EA-9DFA-927ABCB32749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25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939"/>
            <a:ext cx="8229600" cy="11400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596126"/>
            <a:ext cx="4038600" cy="4514439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596126"/>
            <a:ext cx="4038600" cy="4514439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754F71-99FC-4C73-8E9E-009D4B578B89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9546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9893B15-5656-4DE9-89F7-A9926E00BE46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63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395679"/>
            <a:ext cx="7772400" cy="135860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899312"/>
            <a:ext cx="7772400" cy="149636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F42BF-23E2-446D-A598-1EF96D052813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3984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596126"/>
            <a:ext cx="4038600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596126"/>
            <a:ext cx="4038600" cy="45144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0721A2-143D-4473-8D08-7C08C760DEAB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401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1204"/>
            <a:ext cx="4040188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69337"/>
            <a:ext cx="4040188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531204"/>
            <a:ext cx="4041775" cy="63813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2169337"/>
            <a:ext cx="4041775" cy="394122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57FCF9-A220-453C-94AA-69DEC5C7A88D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39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D63A5A-26A5-4A4D-98CB-1E3C6FDBB12F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47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2A6DF6-81B6-4DC4-9E36-6D95A2A96F42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7000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72355"/>
            <a:ext cx="3008313" cy="11590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2355"/>
            <a:ext cx="5111750" cy="583821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431446"/>
            <a:ext cx="3008313" cy="46791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DAB4AC-770E-479D-A39F-EA9FE7515F6F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45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788377"/>
            <a:ext cx="5486400" cy="5652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1215"/>
            <a:ext cx="5486400" cy="41043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53671"/>
            <a:ext cx="5486400" cy="8028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16FA36-9334-4FBC-A3EB-30704A3D4160}" type="slidenum">
              <a:rPr lang="pl-PL" altLang="pl-PL">
                <a:solidFill>
                  <a:srgbClr val="000000"/>
                </a:solidFill>
              </a:rPr>
              <a:pPr/>
              <a:t>‹#›</a:t>
            </a:fld>
            <a:endParaRPr lang="pl-PL" altLang="pl-PL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12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3939"/>
            <a:ext cx="8229600" cy="1140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96126"/>
            <a:ext cx="8229600" cy="4514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29323"/>
            <a:ext cx="2133600" cy="475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23"/>
            <a:ext cx="2895600" cy="475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pl-PL" smtClean="0">
                <a:solidFill>
                  <a:srgbClr val="000000"/>
                </a:solidFill>
              </a:rPr>
              <a:t>Pomorska Rada Oświatowa</a:t>
            </a:r>
            <a:endParaRPr lang="pl-PL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23"/>
            <a:ext cx="2133600" cy="475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charset="0"/>
              </a:defRPr>
            </a:lvl1pPr>
          </a:lstStyle>
          <a:p>
            <a:fld id="{237EF59C-01D4-416F-82FC-7CFD6756F2F8}" type="slidenum">
              <a:rPr lang="pl-PL" altLang="pl-PL" smtClean="0">
                <a:solidFill>
                  <a:srgbClr val="000000"/>
                </a:solidFill>
              </a:rPr>
              <a:pPr/>
              <a:t>‹#›</a:t>
            </a:fld>
            <a:endParaRPr lang="pl-PL" altLang="pl-PL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412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56" r:id="rId11"/>
    <p:sldLayoutId id="2147483757" r:id="rId12"/>
    <p:sldLayoutId id="2147483758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87200" y="6293255"/>
            <a:ext cx="8956800" cy="476514"/>
          </a:xfrm>
          <a:ln>
            <a:noFill/>
            <a:prstDash val="solid"/>
          </a:ln>
        </p:spPr>
        <p:txBody>
          <a:bodyPr/>
          <a:lstStyle/>
          <a:p>
            <a:pPr>
              <a:defRPr/>
            </a:pPr>
            <a:endParaRPr lang="pl-PL" b="1" dirty="0" smtClean="0">
              <a:solidFill>
                <a:srgbClr val="FFFFFF"/>
              </a:solidFill>
              <a:latin typeface="Garamond" panose="02020404030301010803" pitchFamily="18" charset="0"/>
            </a:endParaRPr>
          </a:p>
          <a:p>
            <a:pPr>
              <a:defRPr/>
            </a:pPr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cxnSp>
        <p:nvCxnSpPr>
          <p:cNvPr id="4" name="Łącznik prostoliniowy 3"/>
          <p:cNvCxnSpPr/>
          <p:nvPr/>
        </p:nvCxnSpPr>
        <p:spPr>
          <a:xfrm>
            <a:off x="-36000" y="6436904"/>
            <a:ext cx="918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863" y="2070100"/>
            <a:ext cx="5754687" cy="269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1085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971997"/>
            <a:ext cx="8784976" cy="576064"/>
          </a:xfrm>
        </p:spPr>
        <p:txBody>
          <a:bodyPr/>
          <a:lstStyle/>
          <a:p>
            <a:r>
              <a:rPr lang="pl-PL" sz="20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Zestawienie wybranych czynników mogących mieć wpływ na wyniki egzaminu gimnazjalnego osiągane przez uczniów – rok 2012</a:t>
            </a:r>
            <a:endParaRPr lang="pl-PL" sz="2000" b="1" dirty="0">
              <a:latin typeface="Garamond" panose="02020404030301010803" pitchFamily="18" charset="0"/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b="1" dirty="0" smtClean="0">
              <a:solidFill>
                <a:srgbClr val="FFFFFF"/>
              </a:solidFill>
              <a:latin typeface="Calibri" panose="020F0502020204030204" pitchFamily="34" charset="0"/>
            </a:endParaRPr>
          </a:p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Symbol zastępczy tabeli 3"/>
          <p:cNvSpPr>
            <a:spLocks noGrp="1"/>
          </p:cNvSpPr>
          <p:nvPr>
            <p:ph type="tbl" idx="1"/>
          </p:nvPr>
        </p:nvSpPr>
        <p:spPr/>
      </p:sp>
      <p:graphicFrame>
        <p:nvGraphicFramePr>
          <p:cNvPr id="7" name="Symbol zastępczy zawartośc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280237"/>
              </p:ext>
            </p:extLst>
          </p:nvPr>
        </p:nvGraphicFramePr>
        <p:xfrm>
          <a:off x="467544" y="1556792"/>
          <a:ext cx="8219094" cy="4724400"/>
        </p:xfrm>
        <a:graphic>
          <a:graphicData uri="http://schemas.openxmlformats.org/drawingml/2006/table">
            <a:tbl>
              <a:tblPr firstRow="1" bandRow="1"/>
              <a:tblGrid>
                <a:gridCol w="720080"/>
                <a:gridCol w="1656184"/>
                <a:gridCol w="973805"/>
                <a:gridCol w="973805"/>
                <a:gridCol w="973805"/>
                <a:gridCol w="973805"/>
                <a:gridCol w="1217348"/>
                <a:gridCol w="730262"/>
              </a:tblGrid>
              <a:tr h="57136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endParaRPr lang="pl-PL" sz="1600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Sopot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Stara Kiszewa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Liniewo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Przywidz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woj</a:t>
                      </a:r>
                      <a:r>
                        <a:rPr lang="pl-PL" sz="1600" baseline="0" dirty="0" smtClean="0">
                          <a:latin typeface="Garamond" panose="02020404030301010803" pitchFamily="18" charset="0"/>
                        </a:rPr>
                        <a:t>. pomorskie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Kraj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57136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Średnia liczba uczniów na oddział</a:t>
                      </a: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19,08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18,50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14,93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17,50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rowSpan="7"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7" h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30789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Awans zawodowy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3,18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3,33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3,27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3,31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30789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Średnie wynagrodzenie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4201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4507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4181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4193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gridSpan="2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811938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Wskaźnik wydatków w stosunku do</a:t>
                      </a:r>
                      <a:r>
                        <a:rPr lang="pl-PL" sz="1600" baseline="0" dirty="0" smtClean="0">
                          <a:latin typeface="Garamond" panose="02020404030301010803" pitchFamily="18" charset="0"/>
                        </a:rPr>
                        <a:t> </a:t>
                      </a:r>
                      <a:r>
                        <a:rPr lang="pl-PL" sz="1600" baseline="0" dirty="0" err="1" smtClean="0">
                          <a:latin typeface="Garamond" panose="02020404030301010803" pitchFamily="18" charset="0"/>
                        </a:rPr>
                        <a:t>s.o</a:t>
                      </a:r>
                      <a:r>
                        <a:rPr lang="pl-PL" sz="1600" baseline="0" dirty="0" smtClean="0">
                          <a:latin typeface="Garamond" panose="02020404030301010803" pitchFamily="18" charset="0"/>
                        </a:rPr>
                        <a:t>. x 100% (wykazany)</a:t>
                      </a:r>
                      <a:endParaRPr lang="pl-PL" sz="1600" dirty="0" smtClean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150,4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105,4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96,97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99,08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571363">
                <a:tc row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Per capita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Dochody własne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4858 /3553/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815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960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1182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gridSpan="2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571363">
                <a:tc v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PIT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1572 /1258/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205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243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325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gridSpan="2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30789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S % SP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67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56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58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54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gridSpan="2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 hMerge="1" vMerge="1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endParaRPr lang="pl-PL" sz="1600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571363"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l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EG % średni wynik z 5 egzaminów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64,33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60,40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59,55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48,03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57,2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58,2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stopki 2"/>
          <p:cNvSpPr txBox="1">
            <a:spLocks/>
          </p:cNvSpPr>
          <p:nvPr/>
        </p:nvSpPr>
        <p:spPr bwMode="auto">
          <a:xfrm>
            <a:off x="3124200" y="6516613"/>
            <a:ext cx="2895600" cy="2590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pl-PL"/>
            </a:defPPr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pl-PL" b="1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4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4"/>
          <p:cNvSpPr txBox="1">
            <a:spLocks noChangeArrowheads="1"/>
          </p:cNvSpPr>
          <p:nvPr/>
        </p:nvSpPr>
        <p:spPr bwMode="auto">
          <a:xfrm>
            <a:off x="-36512" y="273270"/>
            <a:ext cx="9540552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 smtClean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 smtClean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 smtClean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 smtClean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endParaRPr lang="pl-PL" altLang="pl-PL" sz="2400" b="1" dirty="0">
              <a:solidFill>
                <a:srgbClr val="FFFFFF"/>
              </a:solidFill>
              <a:latin typeface="Garamond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pl-PL" altLang="pl-PL" sz="2400" b="1" dirty="0" smtClean="0">
                <a:solidFill>
                  <a:srgbClr val="FFFFFF"/>
                </a:solidFill>
                <a:latin typeface="Garamond" pitchFamily="18" charset="0"/>
              </a:rPr>
              <a:t>Dziękuję za uwagę</a:t>
            </a:r>
            <a:endParaRPr lang="pl-PL" altLang="pl-PL" sz="2400" b="1" u="sng" dirty="0" smtClean="0">
              <a:solidFill>
                <a:srgbClr val="FFFFFF"/>
              </a:solidFill>
              <a:latin typeface="Garamon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44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683568" y="971997"/>
            <a:ext cx="8003232" cy="442032"/>
          </a:xfrm>
        </p:spPr>
        <p:txBody>
          <a:bodyPr/>
          <a:lstStyle/>
          <a:p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Ustawa z dnia 8 marca 1990 r. o samorządzie gminnym</a:t>
            </a:r>
            <a:endParaRPr lang="pl-PL" b="1" dirty="0">
              <a:latin typeface="Garamond" panose="02020404030301010803" pitchFamily="18" charset="0"/>
            </a:endParaRPr>
          </a:p>
        </p:txBody>
      </p:sp>
      <p:sp>
        <p:nvSpPr>
          <p:cNvPr id="5" name="Symbol zastępczy zawartośc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I.	Art. 7.1. Zaspokajanie zbiorowych potrzeb wspólnoty należy do zadań własnych gminy. W szczególności zadania własne obejmują sprawy:</a:t>
            </a:r>
          </a:p>
          <a:p>
            <a:pPr marL="0" lvl="0" indent="0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(…)</a:t>
            </a:r>
          </a:p>
          <a:p>
            <a:pPr marL="0" lvl="0" indent="0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8) Edukacji publicznej</a:t>
            </a:r>
          </a:p>
          <a:p>
            <a:pPr marL="0" lvl="0" indent="0" eaLnBrk="1" fontAlgn="auto" hangingPunct="1">
              <a:spcAft>
                <a:spcPts val="0"/>
              </a:spcAft>
              <a:buNone/>
            </a:pPr>
            <a:endParaRPr lang="pl-PL" sz="2400" kern="1200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0" lvl="0" indent="0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II.	</a:t>
            </a:r>
            <a:r>
              <a:rPr lang="pl-PL" sz="2400" b="1" kern="1200" dirty="0">
                <a:solidFill>
                  <a:srgbClr val="000000"/>
                </a:solidFill>
                <a:latin typeface="Garamond" panose="02020404030301010803" pitchFamily="18" charset="0"/>
              </a:rPr>
              <a:t>ZADANIA OŚWIATOWE NIE SĄ ZADANIEM ZLECONYM PRZEZ PAŃSTWO</a:t>
            </a:r>
          </a:p>
          <a:p>
            <a:pPr marL="0" lvl="0" indent="0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Są zadaniem własnym, którego realizacja jest kontrolowana przez państwo</a:t>
            </a:r>
            <a:endParaRPr lang="pl-PL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450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11560" y="1116013"/>
            <a:ext cx="8136904" cy="432048"/>
          </a:xfrm>
        </p:spPr>
        <p:txBody>
          <a:bodyPr/>
          <a:lstStyle/>
          <a:p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Wyrok Trybunału Konstytucyjnego z dnia 9 czerwca 2010 r. (fragmenty)</a:t>
            </a:r>
            <a:endParaRPr lang="pl-PL" sz="2400" b="1" dirty="0">
              <a:latin typeface="Garamond" panose="02020404030301010803" pitchFamily="18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611560" y="1836093"/>
            <a:ext cx="8075240" cy="4274472"/>
          </a:xfrm>
        </p:spPr>
        <p:txBody>
          <a:bodyPr/>
          <a:lstStyle/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4. „Realizacja zadań oświatowych przez gminę jest jej zadaniem własnym, ale przeznaczone na ten cel dochody własne gminy są uzupełniane przez państwo w postaci ustalanej corocznie w ustawie budżetowej części oświatowej subwencji ogólnej.”</a:t>
            </a:r>
          </a:p>
          <a:p>
            <a:pPr lvl="0" indent="12700" algn="just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„(…) państwo jedynie wspiera samorząd a nie wyręcza go (…).”</a:t>
            </a:r>
          </a:p>
          <a:p>
            <a:pPr lvl="0" indent="12700" algn="just" eaLnBrk="1" fontAlgn="auto" hangingPunct="1">
              <a:spcAft>
                <a:spcPts val="0"/>
              </a:spcAft>
              <a:buNone/>
            </a:pP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„Gwarancje zapewnienia </a:t>
            </a:r>
            <a:r>
              <a:rPr lang="pl-PL" sz="2400" kern="1200" dirty="0" err="1">
                <a:solidFill>
                  <a:srgbClr val="000000"/>
                </a:solidFill>
                <a:latin typeface="Garamond" panose="02020404030301010803" pitchFamily="18" charset="0"/>
              </a:rPr>
              <a:t>jst</a:t>
            </a:r>
            <a:r>
              <a:rPr lang="pl-PL" sz="2400" kern="1200" dirty="0">
                <a:solidFill>
                  <a:srgbClr val="000000"/>
                </a:solidFill>
                <a:latin typeface="Garamond" panose="02020404030301010803" pitchFamily="18" charset="0"/>
              </a:rPr>
              <a:t> środków na realizację zadań oświatowych (…) nie oznaczają gwarancji, że subwencja oświatowa będzie równa kosztom utrzymania szkół i placówek (wraz z wynagrodzeniem nauczycieli).”</a:t>
            </a:r>
          </a:p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95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971997"/>
            <a:ext cx="8219256" cy="442032"/>
          </a:xfrm>
        </p:spPr>
        <p:txBody>
          <a:bodyPr/>
          <a:lstStyle/>
          <a:p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Ustawa o systemie oświaty. Art. 5 ust. 7.</a:t>
            </a:r>
            <a:endParaRPr lang="pl-PL" b="1" dirty="0">
              <a:latin typeface="Garamond" panose="02020404030301010803" pitchFamily="18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95536" y="1596126"/>
            <a:ext cx="8291264" cy="4704463"/>
          </a:xfrm>
        </p:spPr>
        <p:txBody>
          <a:bodyPr/>
          <a:lstStyle/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</a:rPr>
              <a:t>7. Organ prowadzący szkołę lub placówkę odpowiada za jej działalność. Do zadań należy w szczególności: </a:t>
            </a:r>
          </a:p>
          <a:p>
            <a:pPr marL="722313" lvl="1" indent="-269875" algn="just" eaLnBrk="1" fontAlgn="auto" hangingPunct="1">
              <a:spcAft>
                <a:spcPts val="0"/>
              </a:spcAft>
              <a:buFont typeface="Arial" pitchFamily="34" charset="0"/>
              <a:buAutoNum type="arabicParenR"/>
            </a:pP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zapewnienie warunków działania szkoły lub placówki, w tym bezpiecznych i higienicznych warunków nauki, wychowania i opieki</a:t>
            </a:r>
          </a:p>
          <a:p>
            <a:pPr marL="722313" lvl="1" indent="-269875" algn="just" eaLnBrk="1" fontAlgn="auto" hangingPunct="1"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1a</a:t>
            </a: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)	zapewnienie warunków umożliwiających stosowanie specjalnej organizacji nauki i metod pracy dla dzieci i młodzieży objętych kształceniem specjalnym</a:t>
            </a:r>
          </a:p>
          <a:p>
            <a:pPr lvl="1" algn="just" eaLnBrk="1" fontAlgn="auto" hangingPunct="1"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2</a:t>
            </a: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)	wykonywanie remontów obiektów szkolnych oraz zadań inwestycyjnych </a:t>
            </a: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/>
            </a:r>
            <a:b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</a:b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w </a:t>
            </a: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tym zakresie</a:t>
            </a:r>
          </a:p>
          <a:p>
            <a:pPr lvl="1" algn="just" eaLnBrk="1" fontAlgn="auto" hangingPunct="1"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3</a:t>
            </a: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) zapewnienie obsługi administracyjnej, w tym prawnej </a:t>
            </a: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(…)</a:t>
            </a:r>
          </a:p>
          <a:p>
            <a:pPr lvl="1" algn="just" eaLnBrk="1" fontAlgn="auto" hangingPunct="1"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4</a:t>
            </a:r>
            <a:r>
              <a:rPr lang="pl-PL" sz="2000" kern="1200" dirty="0">
                <a:solidFill>
                  <a:prstClr val="black">
                    <a:lumMod val="95000"/>
                    <a:lumOff val="5000"/>
                  </a:prstClr>
                </a:solidFill>
                <a:latin typeface="Garamond" panose="02020404030301010803" pitchFamily="18" charset="0"/>
                <a:ea typeface="+mn-ea"/>
                <a:cs typeface="+mn-cs"/>
              </a:rPr>
              <a:t>) wyposażenie szkoły lub placówki w pomoce dydaktyczne i sprzęt niezbędny do pełnej realizacji programów nauczania, programów wychowawczych, przeprowadzania sprawdzianów i egzaminów oraz wykonywania innych zadań statutowych</a:t>
            </a:r>
          </a:p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170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1044005"/>
            <a:ext cx="7931224" cy="370024"/>
          </a:xfrm>
        </p:spPr>
        <p:txBody>
          <a:bodyPr/>
          <a:lstStyle/>
          <a:p>
            <a:r>
              <a:rPr lang="pl-PL" sz="24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Źródła finansowania szkolnictwa obowiązkowego w UE</a:t>
            </a:r>
            <a:endParaRPr lang="pl-PL" sz="2400" b="1" dirty="0">
              <a:latin typeface="Garamond" panose="02020404030301010803" pitchFamily="18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395536" y="1596126"/>
            <a:ext cx="8291264" cy="4632455"/>
          </a:xfrm>
        </p:spPr>
        <p:txBody>
          <a:bodyPr/>
          <a:lstStyle/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Szkolnictwo podstawowe:</a:t>
            </a:r>
          </a:p>
          <a:p>
            <a:pPr marL="355600" lvl="0" indent="0" eaLnBrk="1" fontAlgn="auto" hangingPunct="1"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Centralne: Grecja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98%, Irlandia 99%, Włochy 78,7%, Francja 57,1%;</a:t>
            </a:r>
          </a:p>
          <a:p>
            <a:pPr marL="1617663" lvl="0" indent="-1262063" eaLnBrk="1" fontAlgn="auto" hangingPunct="1"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Lokalne: Dania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95,6%, Holandia 92,7%, Finlandia 97,6%, Zjednoczone Królestwo 97,5%.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Szkolnictwo średnie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niższe: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	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Centralne: Grecja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95,2%, Irlandia 67,5%, Włochy 88,9%,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Francja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78,6%,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	         Luksemburg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100%;</a:t>
            </a:r>
          </a:p>
          <a:p>
            <a:pPr marL="1617663" lvl="0" indent="-1262063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Lokalne: Dania 89,7%, Holandia 92,3%, Finlandia 96,9%,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Zjednoczone</a:t>
            </a:r>
          </a:p>
          <a:p>
            <a:pPr marL="1617663" lvl="0" indent="-1262063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              Królestwo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94,9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%.</a:t>
            </a:r>
            <a:endParaRPr lang="pl-PL" sz="2000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0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Polska: </a:t>
            </a:r>
          </a:p>
          <a:p>
            <a:pPr lvl="0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szkolnictwo podstawowe, gimnazjum, średnie, </a:t>
            </a:r>
            <a:r>
              <a:rPr lang="pl-PL" sz="2000" kern="1200" dirty="0" err="1">
                <a:solidFill>
                  <a:prstClr val="black"/>
                </a:solidFill>
                <a:latin typeface="Garamond" panose="02020404030301010803" pitchFamily="18" charset="0"/>
              </a:rPr>
              <a:t>ponadśrednie</a:t>
            </a:r>
            <a:endParaRPr lang="pl-PL" sz="2000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lvl="0" indent="0" algn="just" eaLnBrk="1" fontAlgn="auto" hangingPunct="1"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83% środki centralne, 17% środki lokalne</a:t>
            </a:r>
          </a:p>
          <a:p>
            <a:pPr lvl="0" eaLnBrk="1" fontAlgn="auto" hangingPunct="1">
              <a:spcAft>
                <a:spcPts val="0"/>
              </a:spcAft>
              <a:buNone/>
            </a:pPr>
            <a:endParaRPr lang="pl-PL" sz="2200" kern="1200" dirty="0">
              <a:solidFill>
                <a:prstClr val="black"/>
              </a:solidFill>
              <a:latin typeface="Calibri"/>
            </a:endParaRPr>
          </a:p>
          <a:p>
            <a:endParaRPr lang="pl-PL" dirty="0"/>
          </a:p>
        </p:txBody>
      </p:sp>
      <p:sp>
        <p:nvSpPr>
          <p:cNvPr id="7" name="Prostokąt 6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56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116013"/>
            <a:ext cx="8496944" cy="576064"/>
          </a:xfrm>
        </p:spPr>
        <p:txBody>
          <a:bodyPr/>
          <a:lstStyle/>
          <a:p>
            <a:pPr lvl="0" eaLnBrk="1" fontAlgn="auto" hangingPunct="1">
              <a:spcAft>
                <a:spcPts val="0"/>
              </a:spcAft>
              <a:tabLst>
                <a:tab pos="92075" algn="l"/>
                <a:tab pos="182563" algn="l"/>
                <a:tab pos="447675" algn="l"/>
                <a:tab pos="1252538" algn="l"/>
              </a:tabLst>
              <a:defRPr/>
            </a:pPr>
            <a:r>
              <a:rPr lang="pl-PL" sz="2400" kern="1200" dirty="0" smtClean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  <a:t/>
            </a:r>
            <a:br>
              <a:rPr lang="pl-PL" sz="2400" kern="1200" dirty="0" smtClean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</a:br>
            <a:r>
              <a:rPr lang="pl-PL" sz="2400" b="1" kern="1200" dirty="0" smtClean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  <a:t>Odpowiedzialności </a:t>
            </a:r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  <a:t>za prowadzenie i jakość edukacji </a:t>
            </a:r>
            <a:b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</a:br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  <a:t>(Art. 5a ust. 4 ustawy o systemie oświaty)</a:t>
            </a:r>
            <a:b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  <a:ea typeface="+mn-ea"/>
                <a:cs typeface="+mn-cs"/>
              </a:rPr>
            </a:br>
            <a:endParaRPr lang="pl-PL" sz="2400" b="1" dirty="0">
              <a:latin typeface="Garamond" panose="02020404030301010803" pitchFamily="18" charset="0"/>
            </a:endParaRPr>
          </a:p>
        </p:txBody>
      </p:sp>
      <p:sp>
        <p:nvSpPr>
          <p:cNvPr id="4" name="Symbol zastępczy zawartości 3"/>
          <p:cNvSpPr>
            <a:spLocks noGrp="1"/>
          </p:cNvSpPr>
          <p:nvPr>
            <p:ph idx="1"/>
          </p:nvPr>
        </p:nvSpPr>
        <p:spPr>
          <a:xfrm>
            <a:off x="467544" y="2196133"/>
            <a:ext cx="8219256" cy="4716230"/>
          </a:xfrm>
        </p:spPr>
        <p:txBody>
          <a:bodyPr/>
          <a:lstStyle/>
          <a:p>
            <a:pPr marL="0" lvl="0" indent="0" algn="just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Organ wykonawczy przedstawia organowi stanowiącemu jednostki samorządu terytorialnego informację o stanie realizacji zadań oświatowych tej jednostki za poprzedni rok szkolny, w tym o wynikach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:</a:t>
            </a:r>
          </a:p>
          <a:p>
            <a:pPr marL="0" lvl="0" indent="0" algn="just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endParaRPr lang="pl-PL" sz="2000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457200" lvl="0" indent="-457200" algn="just" eaLnBrk="1" fontAlgn="auto" hangingPunct="1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sprawdzianu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, egzaminu gimnazjalnego, egzaminu maturalnego i egzaminu potwierdzającego kwalifikacje w zawodzie,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z uwzględnieniem 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działań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podejmowanych przez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 szkoły nakierowanych na kształcenie uczniów ze specjalnymi potrzebami </a:t>
            </a: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edukacyjnymi</a:t>
            </a:r>
          </a:p>
          <a:p>
            <a:pPr marL="457200" lvl="0" indent="-457200" algn="just" eaLnBrk="1" fontAlgn="auto" hangingPunct="1">
              <a:spcBef>
                <a:spcPts val="0"/>
              </a:spcBef>
              <a:spcAft>
                <a:spcPts val="0"/>
              </a:spcAft>
              <a:buAutoNum type="arabicParenR"/>
            </a:pPr>
            <a:endParaRPr lang="pl-PL" sz="2000" kern="1200" dirty="0">
              <a:solidFill>
                <a:prstClr val="black"/>
              </a:solidFill>
              <a:latin typeface="Garamond" panose="02020404030301010803" pitchFamily="18" charset="0"/>
            </a:endParaRPr>
          </a:p>
          <a:p>
            <a:pPr marL="0" lvl="0" indent="0" algn="just" eaLnBrk="1" fontAlgn="auto" hangingPunct="1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2000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2</a:t>
            </a:r>
            <a:r>
              <a:rPr lang="pl-PL" sz="2000" kern="1200" dirty="0">
                <a:solidFill>
                  <a:prstClr val="black"/>
                </a:solidFill>
                <a:latin typeface="Garamond" panose="02020404030301010803" pitchFamily="18" charset="0"/>
              </a:rPr>
              <a:t>) nadzoru pedagogicznego sprawowanego przez kuratora oświaty</a:t>
            </a:r>
            <a:endParaRPr lang="pl-PL" sz="2000" dirty="0">
              <a:latin typeface="Garamond" panose="02020404030301010803" pitchFamily="18" charset="0"/>
            </a:endParaRPr>
          </a:p>
        </p:txBody>
      </p:sp>
      <p:sp>
        <p:nvSpPr>
          <p:cNvPr id="7" name="Prostokąt 6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723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188021"/>
            <a:ext cx="8579296" cy="442032"/>
          </a:xfrm>
        </p:spPr>
        <p:txBody>
          <a:bodyPr/>
          <a:lstStyle/>
          <a:p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Analiza finansów </a:t>
            </a:r>
            <a:r>
              <a:rPr lang="pl-PL" sz="24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oświatowych </a:t>
            </a:r>
            <a:r>
              <a:rPr lang="pl-PL" sz="2400" b="1" kern="1200" dirty="0" err="1" smtClean="0">
                <a:solidFill>
                  <a:prstClr val="black"/>
                </a:solidFill>
                <a:latin typeface="Garamond" panose="02020404030301010803" pitchFamily="18" charset="0"/>
              </a:rPr>
              <a:t>jst</a:t>
            </a:r>
            <a:r>
              <a:rPr lang="pl-PL" sz="24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 woj. </a:t>
            </a:r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p</a:t>
            </a:r>
            <a:r>
              <a:rPr lang="pl-PL" sz="24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omorskiego – 2014 (1)</a:t>
            </a:r>
            <a:endParaRPr lang="pl-PL" sz="2400" b="1" dirty="0">
              <a:latin typeface="Garamond" panose="02020404030301010803" pitchFamily="18" charset="0"/>
            </a:endParaRPr>
          </a:p>
        </p:txBody>
      </p:sp>
      <p:graphicFrame>
        <p:nvGraphicFramePr>
          <p:cNvPr id="8" name="Symbol zastępczy tabeli 7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80584525"/>
              </p:ext>
            </p:extLst>
          </p:nvPr>
        </p:nvGraphicFramePr>
        <p:xfrm>
          <a:off x="457200" y="1595438"/>
          <a:ext cx="8229600" cy="3967480"/>
        </p:xfrm>
        <a:graphic>
          <a:graphicData uri="http://schemas.openxmlformats.org/drawingml/2006/table">
            <a:tbl>
              <a:tblPr firstRow="1" bandRow="1"/>
              <a:tblGrid>
                <a:gridCol w="4330824"/>
                <a:gridCol w="1949388"/>
                <a:gridCol w="1949388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Łeba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Jastarnia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Liczba uczniów 2013/2014</a:t>
                      </a:r>
                      <a:r>
                        <a:rPr lang="pl-PL" baseline="0" dirty="0" smtClean="0">
                          <a:latin typeface="Garamond" panose="02020404030301010803" pitchFamily="18" charset="0"/>
                        </a:rPr>
                        <a:t> ogółem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363,820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364,037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Liczba oddziałów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20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21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Średnia liczba uczniów na oddział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18,19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17,34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Liczba nauczycieli ogółem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smtClean="0">
                          <a:latin typeface="Garamond" panose="02020404030301010803" pitchFamily="18" charset="0"/>
                        </a:rPr>
                        <a:t>51,16 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46,31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Średni stopień awansu zawodowego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3,16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3,38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Średnie wynagrodzenie miesięczne w PLN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4273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4782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400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Wskaźnik wydatków w stosunku do</a:t>
                      </a:r>
                      <a:r>
                        <a:rPr lang="pl-PL" baseline="0" dirty="0" smtClean="0">
                          <a:latin typeface="Garamond" panose="02020404030301010803" pitchFamily="18" charset="0"/>
                        </a:rPr>
                        <a:t> subwencji oświatowej x 100% (wykazany)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189,4%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139,0%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Koszty wynagrodzeń do </a:t>
                      </a:r>
                      <a:r>
                        <a:rPr lang="pl-PL" dirty="0" err="1" smtClean="0">
                          <a:latin typeface="Garamond" panose="02020404030301010803" pitchFamily="18" charset="0"/>
                        </a:rPr>
                        <a:t>s.o</a:t>
                      </a:r>
                      <a:r>
                        <a:rPr lang="pl-PL" dirty="0" smtClean="0">
                          <a:latin typeface="Garamond" panose="02020404030301010803" pitchFamily="18" charset="0"/>
                        </a:rPr>
                        <a:t>. x 100%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107,07%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93,84%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472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Koszty bieżące/koszty wynagrodzeń x 100%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176,92%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148,17%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9" name="Prostokąt 8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6156176" y="3039343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6228184" y="4263479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20" name="Prostokąt 19"/>
          <p:cNvSpPr/>
          <p:nvPr/>
        </p:nvSpPr>
        <p:spPr>
          <a:xfrm>
            <a:off x="6228184" y="4767535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21" name="Prostokąt 20"/>
          <p:cNvSpPr/>
          <p:nvPr/>
        </p:nvSpPr>
        <p:spPr>
          <a:xfrm>
            <a:off x="6228184" y="5157192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49238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116013"/>
            <a:ext cx="8686800" cy="504056"/>
          </a:xfrm>
        </p:spPr>
        <p:txBody>
          <a:bodyPr/>
          <a:lstStyle/>
          <a:p>
            <a:pPr>
              <a:tabLst>
                <a:tab pos="0" algn="l"/>
              </a:tabLst>
            </a:pPr>
            <a:r>
              <a:rPr lang="pl-PL" sz="24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Analiza </a:t>
            </a:r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finansów oświatowych </a:t>
            </a:r>
            <a:r>
              <a:rPr lang="pl-PL" sz="2400" b="1" kern="1200" dirty="0" err="1">
                <a:solidFill>
                  <a:prstClr val="black"/>
                </a:solidFill>
                <a:latin typeface="Garamond" panose="02020404030301010803" pitchFamily="18" charset="0"/>
              </a:rPr>
              <a:t>jst</a:t>
            </a:r>
            <a:r>
              <a:rPr lang="pl-PL" sz="24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 woj. pomorskiego – rok 2014 (2)</a:t>
            </a:r>
            <a:r>
              <a:rPr lang="pl-PL" sz="2400" b="1" kern="1200" dirty="0">
                <a:solidFill>
                  <a:prstClr val="black"/>
                </a:solidFill>
                <a:latin typeface="Calibri"/>
              </a:rPr>
              <a:t/>
            </a:r>
            <a:br>
              <a:rPr lang="pl-PL" sz="2400" b="1" kern="1200" dirty="0">
                <a:solidFill>
                  <a:prstClr val="black"/>
                </a:solidFill>
                <a:latin typeface="Calibri"/>
              </a:rPr>
            </a:br>
            <a:endParaRPr lang="pl-PL" sz="2400" b="1" dirty="0"/>
          </a:p>
        </p:txBody>
      </p:sp>
      <p:sp>
        <p:nvSpPr>
          <p:cNvPr id="9" name="Prostokąt 8"/>
          <p:cNvSpPr/>
          <p:nvPr/>
        </p:nvSpPr>
        <p:spPr>
          <a:xfrm>
            <a:off x="6942512" y="2556172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11" name="Prostokąt 10"/>
          <p:cNvSpPr/>
          <p:nvPr/>
        </p:nvSpPr>
        <p:spPr>
          <a:xfrm>
            <a:off x="6012160" y="2916213"/>
            <a:ext cx="64807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graphicFrame>
        <p:nvGraphicFramePr>
          <p:cNvPr id="5" name="Symbol zastępczy tabeli 4"/>
          <p:cNvGraphicFramePr>
            <a:graphicFrameLocks noGrp="1"/>
          </p:cNvGraphicFramePr>
          <p:nvPr>
            <p:ph type="tbl" idx="1"/>
          </p:nvPr>
        </p:nvGraphicFramePr>
        <p:xfrm>
          <a:off x="457200" y="1595438"/>
          <a:ext cx="8229600" cy="3967480"/>
        </p:xfrm>
        <a:graphic>
          <a:graphicData uri="http://schemas.openxmlformats.org/drawingml/2006/table">
            <a:tbl>
              <a:tblPr firstRow="1" bandRow="1"/>
              <a:tblGrid>
                <a:gridCol w="4330824"/>
                <a:gridCol w="1949388"/>
                <a:gridCol w="1949388"/>
              </a:tblGrid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pl-PL" dirty="0"/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m. Starogard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m. Wejherowo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Liczba uczniów 2013/2014</a:t>
                      </a:r>
                      <a:r>
                        <a:rPr lang="pl-PL" baseline="0" dirty="0" smtClean="0">
                          <a:latin typeface="Garamond" panose="02020404030301010803" pitchFamily="18" charset="0"/>
                        </a:rPr>
                        <a:t> ogółem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4935,657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5390,501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Liczba oddziałów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219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218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Średnia liczba uczniów na oddział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22,54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24,73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Liczba nauczycieli ogółem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528,43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423,65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Średni stopień awansu zawodowego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3,41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3,19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Średnie wynagrodzenie miesięczne w PLN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4737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4378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64008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Wskaźnik wydatków w stosunku do</a:t>
                      </a:r>
                      <a:r>
                        <a:rPr lang="pl-PL" baseline="0" dirty="0" smtClean="0">
                          <a:latin typeface="Garamond" panose="02020404030301010803" pitchFamily="18" charset="0"/>
                        </a:rPr>
                        <a:t> subwencji oświatowej x 100% (wykazany)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149,9%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113,8%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2743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Koszty wynagrodzeń do </a:t>
                      </a:r>
                      <a:r>
                        <a:rPr lang="pl-PL" dirty="0" err="1" smtClean="0">
                          <a:latin typeface="Garamond" panose="02020404030301010803" pitchFamily="18" charset="0"/>
                        </a:rPr>
                        <a:t>s.o</a:t>
                      </a:r>
                      <a:r>
                        <a:rPr lang="pl-PL" dirty="0" smtClean="0">
                          <a:latin typeface="Garamond" panose="02020404030301010803" pitchFamily="18" charset="0"/>
                        </a:rPr>
                        <a:t>. x 100%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115,62%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78,45%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2472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Koszty bieżące/koszty wynagrodzeń x 100%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129,66%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145,02%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 anchor="ctr"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10" name="Prostokąt 9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3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sp>
        <p:nvSpPr>
          <p:cNvPr id="17" name="Prostokąt 16"/>
          <p:cNvSpPr/>
          <p:nvPr/>
        </p:nvSpPr>
        <p:spPr>
          <a:xfrm>
            <a:off x="6012160" y="3039343"/>
            <a:ext cx="648072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18" name="Prostokąt 17"/>
          <p:cNvSpPr/>
          <p:nvPr/>
        </p:nvSpPr>
        <p:spPr>
          <a:xfrm>
            <a:off x="6948264" y="2276872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  <p:sp>
        <p:nvSpPr>
          <p:cNvPr id="19" name="Prostokąt 18"/>
          <p:cNvSpPr/>
          <p:nvPr/>
        </p:nvSpPr>
        <p:spPr>
          <a:xfrm>
            <a:off x="6911654" y="5157192"/>
            <a:ext cx="396650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pl-PL" sz="2400" b="1" dirty="0" smtClean="0">
                <a:ln w="12700">
                  <a:solidFill>
                    <a:srgbClr val="1F497D">
                      <a:satMod val="155000"/>
                    </a:srgbClr>
                  </a:solidFill>
                  <a:prstDash val="solid"/>
                </a:ln>
                <a:solidFill>
                  <a:prstClr val="black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alibri"/>
              </a:rPr>
              <a:t>?</a:t>
            </a:r>
            <a:endParaRPr lang="pl-PL" sz="2400" b="1" dirty="0">
              <a:ln w="12700">
                <a:solidFill>
                  <a:srgbClr val="1F497D">
                    <a:satMod val="155000"/>
                  </a:srgbClr>
                </a:solidFill>
                <a:prstDash val="solid"/>
              </a:ln>
              <a:solidFill>
                <a:prstClr val="black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47520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/>
            </a:r>
            <a:br>
              <a:rPr lang="pl-PL" sz="28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</a:br>
            <a:r>
              <a:rPr lang="pl-PL" sz="28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/>
            </a:r>
            <a:br>
              <a:rPr lang="pl-PL" sz="2800" b="1" kern="1200" dirty="0">
                <a:solidFill>
                  <a:prstClr val="black"/>
                </a:solidFill>
                <a:latin typeface="Garamond" panose="02020404030301010803" pitchFamily="18" charset="0"/>
              </a:rPr>
            </a:br>
            <a:r>
              <a:rPr lang="pl-PL" sz="2800" b="1" kern="1200" dirty="0" smtClean="0">
                <a:solidFill>
                  <a:prstClr val="black"/>
                </a:solidFill>
                <a:latin typeface="Garamond" panose="02020404030301010803" pitchFamily="18" charset="0"/>
              </a:rPr>
              <a:t>Wydatki </a:t>
            </a:r>
            <a:r>
              <a:rPr lang="pl-PL" sz="2800" b="1" kern="1200" dirty="0">
                <a:solidFill>
                  <a:prstClr val="black"/>
                </a:solidFill>
                <a:latin typeface="Garamond" panose="02020404030301010803" pitchFamily="18" charset="0"/>
              </a:rPr>
              <a:t>bieżące do subwencji oświatowej x 100%</a:t>
            </a:r>
            <a:endParaRPr lang="pl-PL" sz="2800" b="1" dirty="0">
              <a:latin typeface="Garamond" panose="02020404030301010803" pitchFamily="18" charset="0"/>
            </a:endParaRPr>
          </a:p>
        </p:txBody>
      </p:sp>
      <p:sp>
        <p:nvSpPr>
          <p:cNvPr id="4" name="Symbol zastępczy tabeli 3"/>
          <p:cNvSpPr>
            <a:spLocks noGrp="1"/>
          </p:cNvSpPr>
          <p:nvPr>
            <p:ph type="tbl" idx="1"/>
          </p:nvPr>
        </p:nvSpPr>
        <p:spPr>
          <a:xfrm>
            <a:off x="457200" y="1620070"/>
            <a:ext cx="8219256" cy="2952328"/>
          </a:xfrm>
        </p:spPr>
      </p:sp>
      <p:graphicFrame>
        <p:nvGraphicFramePr>
          <p:cNvPr id="7" name="Symbol zastępczy zawartości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9294559"/>
              </p:ext>
            </p:extLst>
          </p:nvPr>
        </p:nvGraphicFramePr>
        <p:xfrm>
          <a:off x="467544" y="1600200"/>
          <a:ext cx="8219254" cy="4064000"/>
        </p:xfrm>
        <a:graphic>
          <a:graphicData uri="http://schemas.openxmlformats.org/drawingml/2006/table">
            <a:tbl>
              <a:tblPr firstRow="1" bandRow="1"/>
              <a:tblGrid>
                <a:gridCol w="1872208"/>
                <a:gridCol w="1057841"/>
                <a:gridCol w="1057841"/>
                <a:gridCol w="1057841"/>
                <a:gridCol w="1057841"/>
                <a:gridCol w="1057841"/>
                <a:gridCol w="1057841"/>
              </a:tblGrid>
              <a:tr h="1854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 gridSpan="6"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 algn="ctr"/>
                      <a:r>
                        <a:rPr lang="pl-PL" dirty="0" smtClean="0">
                          <a:latin typeface="Garamond" panose="02020404030301010803" pitchFamily="18" charset="0"/>
                        </a:rPr>
                        <a:t>Rok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8542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Nazwa jednostki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2010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2011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2012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2013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2014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b="1" dirty="0" smtClean="0">
                          <a:solidFill>
                            <a:schemeClr val="bg1"/>
                          </a:solidFill>
                          <a:latin typeface="Garamond" panose="02020404030301010803" pitchFamily="18" charset="0"/>
                        </a:rPr>
                        <a:t>2015</a:t>
                      </a:r>
                      <a:endParaRPr lang="pl-PL" b="1" dirty="0">
                        <a:solidFill>
                          <a:schemeClr val="bg1"/>
                        </a:solidFill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/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Łeba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171,4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173,8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185,8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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191,2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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189,4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180,7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Jastarnia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137,3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117,0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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118,9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129,3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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139,0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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139,3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m. Starogard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151,0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146,3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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146,4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150,3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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149,9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147,6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m. Wejherowo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127,1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123,4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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116,5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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115,4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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113,8</a:t>
                      </a:r>
                      <a:r>
                        <a:rPr lang="pl-PL" dirty="0" smtClean="0">
                          <a:latin typeface="Garamond" panose="02020404030301010803" pitchFamily="18" charset="0"/>
                          <a:sym typeface="Symbol"/>
                        </a:rPr>
                        <a:t>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115,3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woj. pomorskie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122,6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121,4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120,0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120,3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121,2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122,1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2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kraj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122,0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122,5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121,3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121,6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122,8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125,3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03669"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S.O. w mln zł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34 800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36 925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 39 161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39 511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39 505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40 377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600" dirty="0" smtClean="0">
                          <a:latin typeface="Garamond" panose="02020404030301010803" pitchFamily="18" charset="0"/>
                        </a:rPr>
                        <a:t>koszty wynagrodzeń</a:t>
                      </a:r>
                      <a:endParaRPr lang="pl-PL" sz="16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30 510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32 826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34 507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34 727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34 900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35 647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200" dirty="0" smtClean="0">
                          <a:latin typeface="Garamond" panose="02020404030301010803" pitchFamily="18" charset="0"/>
                        </a:rPr>
                        <a:t>Koszty wynagrodzeń/S.O.</a:t>
                      </a:r>
                      <a:endParaRPr lang="pl-PL" sz="1200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87,67%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88,90%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88,12%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87,89%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dirty="0" smtClean="0">
                          <a:latin typeface="Garamond" panose="02020404030301010803" pitchFamily="18" charset="0"/>
                        </a:rPr>
                        <a:t>88,34%</a:t>
                      </a:r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>
                        <a:latin typeface="Garamond" panose="02020404030301010803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tint val="4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8" name="Prostokąt 7"/>
          <p:cNvSpPr/>
          <p:nvPr/>
        </p:nvSpPr>
        <p:spPr>
          <a:xfrm>
            <a:off x="-36512" y="6516613"/>
            <a:ext cx="9217024" cy="360039"/>
          </a:xfrm>
          <a:prstGeom prst="rect">
            <a:avLst/>
          </a:prstGeom>
          <a:gradFill>
            <a:gsLst>
              <a:gs pos="6000">
                <a:srgbClr val="6C96AF"/>
              </a:gs>
              <a:gs pos="26000">
                <a:srgbClr val="1F4878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9" name="Symbol zastępczy stopki 2"/>
          <p:cNvSpPr>
            <a:spLocks noGrp="1"/>
          </p:cNvSpPr>
          <p:nvPr>
            <p:ph type="ftr" sz="quarter" idx="11"/>
          </p:nvPr>
        </p:nvSpPr>
        <p:spPr>
          <a:xfrm>
            <a:off x="3124200" y="6516613"/>
            <a:ext cx="2895600" cy="259013"/>
          </a:xfrm>
        </p:spPr>
        <p:txBody>
          <a:bodyPr/>
          <a:lstStyle/>
          <a:p>
            <a:r>
              <a:rPr lang="pl-PL" b="1" dirty="0" smtClean="0">
                <a:solidFill>
                  <a:srgbClr val="FFFFFF"/>
                </a:solidFill>
                <a:latin typeface="Garamond" panose="02020404030301010803" pitchFamily="18" charset="0"/>
              </a:rPr>
              <a:t>POMORSKA RADA OŚWIATOWA</a:t>
            </a:r>
            <a:endParaRPr lang="pl-PL" b="1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302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rojekt domyślny">
  <a:themeElements>
    <a:clrScheme name="Niestandardow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2117</TotalTime>
  <Words>676</Words>
  <Application>Microsoft Office PowerPoint</Application>
  <PresentationFormat>Niestandardowy</PresentationFormat>
  <Paragraphs>258</Paragraphs>
  <Slides>11</Slides>
  <Notes>9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2_Projekt domyślny</vt:lpstr>
      <vt:lpstr>Prezentacja programu PowerPoint</vt:lpstr>
      <vt:lpstr>Ustawa z dnia 8 marca 1990 r. o samorządzie gminnym</vt:lpstr>
      <vt:lpstr>Wyrok Trybunału Konstytucyjnego z dnia 9 czerwca 2010 r. (fragmenty)</vt:lpstr>
      <vt:lpstr>Ustawa o systemie oświaty. Art. 5 ust. 7.</vt:lpstr>
      <vt:lpstr>Źródła finansowania szkolnictwa obowiązkowego w UE</vt:lpstr>
      <vt:lpstr> Odpowiedzialności za prowadzenie i jakość edukacji  (Art. 5a ust. 4 ustawy o systemie oświaty) </vt:lpstr>
      <vt:lpstr>Analiza finansów oświatowych jst woj. pomorskiego – 2014 (1)</vt:lpstr>
      <vt:lpstr>Analiza finansów oświatowych jst woj. pomorskiego – rok 2014 (2) </vt:lpstr>
      <vt:lpstr>  Wydatki bieżące do subwencji oświatowej x 100%</vt:lpstr>
      <vt:lpstr>Zestawienie wybranych czynników mogących mieć wpływ na wyniki egzaminu gimnazjalnego osiągane przez uczniów – rok 2012</vt:lpstr>
      <vt:lpstr>Prezentacja programu PowerPoint</vt:lpstr>
    </vt:vector>
  </TitlesOfParts>
  <Company>UMWP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72 dpi</dc:title>
  <dc:creator>Stawiński Arkadiusz</dc:creator>
  <cp:lastModifiedBy>Granoszewska-Babiańska Dorota</cp:lastModifiedBy>
  <cp:revision>215</cp:revision>
  <cp:lastPrinted>2016-05-31T09:52:04Z</cp:lastPrinted>
  <dcterms:created xsi:type="dcterms:W3CDTF">2008-01-08T07:52:50Z</dcterms:created>
  <dcterms:modified xsi:type="dcterms:W3CDTF">2016-06-06T07:42:58Z</dcterms:modified>
</cp:coreProperties>
</file>