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9" r:id="rId2"/>
    <p:sldId id="256" r:id="rId3"/>
    <p:sldId id="258" r:id="rId4"/>
    <p:sldId id="302" r:id="rId5"/>
    <p:sldId id="294" r:id="rId6"/>
    <p:sldId id="295" r:id="rId7"/>
    <p:sldId id="293" r:id="rId8"/>
    <p:sldId id="271" r:id="rId9"/>
    <p:sldId id="269" r:id="rId10"/>
    <p:sldId id="275" r:id="rId11"/>
    <p:sldId id="300" r:id="rId12"/>
    <p:sldId id="289" r:id="rId13"/>
    <p:sldId id="303" r:id="rId14"/>
    <p:sldId id="288" r:id="rId15"/>
    <p:sldId id="296" r:id="rId16"/>
    <p:sldId id="297" r:id="rId17"/>
    <p:sldId id="301" r:id="rId18"/>
    <p:sldId id="298" r:id="rId19"/>
  </p:sldIdLst>
  <p:sldSz cx="9906000" cy="6858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CCFF99"/>
    <a:srgbClr val="00CCFF"/>
    <a:srgbClr val="99CCFF"/>
    <a:srgbClr val="CC66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8" autoAdjust="0"/>
    <p:restoredTop sz="94654" autoAdjust="0"/>
  </p:normalViewPr>
  <p:slideViewPr>
    <p:cSldViewPr>
      <p:cViewPr>
        <p:scale>
          <a:sx n="66" d="100"/>
          <a:sy n="66" d="100"/>
        </p:scale>
        <p:origin x="-1530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Arkusz1!$A$2:$A$10</c:f>
              <c:strCache>
                <c:ptCount val="9"/>
                <c:pt idx="0">
                  <c:v>Ocenianie kształtujące </c:v>
                </c:pt>
                <c:pt idx="1">
                  <c:v>Uczeń – aktywny uczestnik procesu uczenia się</c:v>
                </c:pt>
                <c:pt idx="2">
                  <c:v>Wykorzystanie TIK na zajęciach edukacyjnych – bezpieczny Internet</c:v>
                </c:pt>
                <c:pt idx="3">
                  <c:v>Rodzice są partnerami szkoły</c:v>
                </c:pt>
                <c:pt idx="4">
                  <c:v>Jak pomóc uczniowi osiągnąć sukces edukacyjny</c:v>
                </c:pt>
                <c:pt idx="5">
                  <c:v>Praca z uczniem o specjalnych potrzebach edukacyjnych</c:v>
                </c:pt>
                <c:pt idx="6">
                  <c:v>Postawy uczniowskie - jak je kształtować</c:v>
                </c:pt>
                <c:pt idx="7">
                  <c:v>Techniki uczenia się i metody motywujące do nauki</c:v>
                </c:pt>
                <c:pt idx="8">
                  <c:v>Wspieranie pracy wychowawców klas – bezpieczna szkoła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566966562334827"/>
          <c:y val="0"/>
          <c:w val="0.35433033437665234"/>
          <c:h val="0.81466121490237964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5603C-8C0B-43DD-86A8-B7BC47BBCD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69709B-1FFE-4328-9E4F-56A64CDB9D0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pl-PL" sz="1400" b="1" dirty="0" smtClean="0"/>
            <a:t>W jakim celu realizowany był projekt dotyczący kompleksowego wspomagania rozwoju szkół?</a:t>
          </a:r>
          <a:endParaRPr lang="pl-PL" sz="1400" dirty="0"/>
        </a:p>
      </dgm:t>
    </dgm:pt>
    <dgm:pt modelId="{5A590D09-8F84-4FCE-8231-7D9EB5BA49C2}" type="parTrans" cxnId="{8F0EB493-0D11-466C-A2D3-C56C363B1C76}">
      <dgm:prSet/>
      <dgm:spPr/>
      <dgm:t>
        <a:bodyPr/>
        <a:lstStyle/>
        <a:p>
          <a:endParaRPr lang="pl-PL"/>
        </a:p>
      </dgm:t>
    </dgm:pt>
    <dgm:pt modelId="{3F10A72B-2AE6-4BA3-9296-245D4AC27C78}" type="sibTrans" cxnId="{8F0EB493-0D11-466C-A2D3-C56C363B1C76}">
      <dgm:prSet/>
      <dgm:spPr/>
      <dgm:t>
        <a:bodyPr/>
        <a:lstStyle/>
        <a:p>
          <a:endParaRPr lang="pl-PL"/>
        </a:p>
      </dgm:t>
    </dgm:pt>
    <dgm:pt modelId="{FCF0F8A1-387B-409B-8BE0-B761078D93C5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pl-PL" sz="1400" b="1" dirty="0" smtClean="0"/>
            <a:t>Pilotaż nowego modelu systemu doskonalenia i zewnętrznego wspomagania pracy szkoły. Stworzenie spójności edukacyjnej. Budowanie sieci współpracy.</a:t>
          </a:r>
          <a:endParaRPr lang="pl-PL" sz="1400" dirty="0"/>
        </a:p>
      </dgm:t>
    </dgm:pt>
    <dgm:pt modelId="{F62CCD97-8BF6-4700-A13D-8972319C3F5B}" type="parTrans" cxnId="{C1D62D27-9C83-4303-82C0-0ED77E2F18C3}">
      <dgm:prSet/>
      <dgm:spPr/>
      <dgm:t>
        <a:bodyPr/>
        <a:lstStyle/>
        <a:p>
          <a:endParaRPr lang="pl-PL"/>
        </a:p>
      </dgm:t>
    </dgm:pt>
    <dgm:pt modelId="{609F3B12-8F0E-4F8C-988D-F85161B0BBB5}" type="sibTrans" cxnId="{C1D62D27-9C83-4303-82C0-0ED77E2F18C3}">
      <dgm:prSet/>
      <dgm:spPr/>
      <dgm:t>
        <a:bodyPr/>
        <a:lstStyle/>
        <a:p>
          <a:endParaRPr lang="pl-PL"/>
        </a:p>
      </dgm:t>
    </dgm:pt>
    <dgm:pt modelId="{C6A8DFA0-6381-4E3C-9F97-68F287717AFF}">
      <dgm:prSet custT="1"/>
      <dgm:spPr>
        <a:solidFill>
          <a:srgbClr val="92D050"/>
        </a:solidFill>
      </dgm:spPr>
      <dgm:t>
        <a:bodyPr/>
        <a:lstStyle/>
        <a:p>
          <a:r>
            <a:rPr lang="pl-PL" sz="1600" b="1" dirty="0" smtClean="0"/>
            <a:t>Okres realizacji projektu</a:t>
          </a:r>
          <a:endParaRPr lang="pl-PL" sz="1600" b="1" dirty="0"/>
        </a:p>
      </dgm:t>
    </dgm:pt>
    <dgm:pt modelId="{08399F91-11AE-4B64-8107-7D63191C63B9}" type="parTrans" cxnId="{F033AF2D-79BE-4296-AE87-8F3A9BA587A9}">
      <dgm:prSet/>
      <dgm:spPr/>
      <dgm:t>
        <a:bodyPr/>
        <a:lstStyle/>
        <a:p>
          <a:endParaRPr lang="pl-PL"/>
        </a:p>
      </dgm:t>
    </dgm:pt>
    <dgm:pt modelId="{C653AA25-CA74-4FE2-934D-3CB6890C4C81}" type="sibTrans" cxnId="{F033AF2D-79BE-4296-AE87-8F3A9BA587A9}">
      <dgm:prSet/>
      <dgm:spPr/>
      <dgm:t>
        <a:bodyPr/>
        <a:lstStyle/>
        <a:p>
          <a:endParaRPr lang="pl-PL"/>
        </a:p>
      </dgm:t>
    </dgm:pt>
    <dgm:pt modelId="{9A781776-233F-479F-9EFA-8F6E39D7AB82}">
      <dgm:prSet custT="1"/>
      <dgm:spPr>
        <a:solidFill>
          <a:srgbClr val="CC6600"/>
        </a:solidFill>
      </dgm:spPr>
      <dgm:t>
        <a:bodyPr/>
        <a:lstStyle/>
        <a:p>
          <a:r>
            <a:rPr lang="pl-PL" sz="1600" b="1" dirty="0" smtClean="0"/>
            <a:t>Końcowa wartość projektu</a:t>
          </a:r>
          <a:endParaRPr lang="pl-PL" sz="1600" b="1" dirty="0"/>
        </a:p>
      </dgm:t>
    </dgm:pt>
    <dgm:pt modelId="{4F6B69AD-0654-4DA9-92D2-921280D5D7E8}" type="parTrans" cxnId="{342F575B-5D88-46F9-8462-6A4D08FC87F6}">
      <dgm:prSet/>
      <dgm:spPr/>
      <dgm:t>
        <a:bodyPr/>
        <a:lstStyle/>
        <a:p>
          <a:endParaRPr lang="pl-PL"/>
        </a:p>
      </dgm:t>
    </dgm:pt>
    <dgm:pt modelId="{352507E4-B7B1-4D86-8EE9-1C51A6DCE883}" type="sibTrans" cxnId="{342F575B-5D88-46F9-8462-6A4D08FC87F6}">
      <dgm:prSet/>
      <dgm:spPr/>
      <dgm:t>
        <a:bodyPr/>
        <a:lstStyle/>
        <a:p>
          <a:endParaRPr lang="pl-PL"/>
        </a:p>
      </dgm:t>
    </dgm:pt>
    <dgm:pt modelId="{C8E8250A-B70B-451B-9202-F95BFE4CCDB5}">
      <dgm:prSet custT="1"/>
      <dgm:spPr>
        <a:solidFill>
          <a:srgbClr val="CCFF99">
            <a:alpha val="89804"/>
          </a:srgbClr>
        </a:solidFill>
      </dgm:spPr>
      <dgm:t>
        <a:bodyPr anchor="ctr"/>
        <a:lstStyle/>
        <a:p>
          <a:r>
            <a:rPr lang="pl-PL" sz="1600" b="1" dirty="0" smtClean="0"/>
            <a:t>Wrzesień 2013 – grudzień 2014</a:t>
          </a:r>
          <a:endParaRPr lang="pl-PL" sz="1600" b="1" dirty="0"/>
        </a:p>
      </dgm:t>
    </dgm:pt>
    <dgm:pt modelId="{CDB929D2-997A-4C8B-A53B-3B7E5B9DC224}" type="parTrans" cxnId="{52657882-5321-4F77-8FBB-0AA6FB7E7F5D}">
      <dgm:prSet/>
      <dgm:spPr/>
      <dgm:t>
        <a:bodyPr/>
        <a:lstStyle/>
        <a:p>
          <a:endParaRPr lang="pl-PL"/>
        </a:p>
      </dgm:t>
    </dgm:pt>
    <dgm:pt modelId="{6C12F595-A1E2-4A1C-A5CA-991B03C93E4B}" type="sibTrans" cxnId="{52657882-5321-4F77-8FBB-0AA6FB7E7F5D}">
      <dgm:prSet/>
      <dgm:spPr/>
      <dgm:t>
        <a:bodyPr/>
        <a:lstStyle/>
        <a:p>
          <a:endParaRPr lang="pl-PL"/>
        </a:p>
      </dgm:t>
    </dgm:pt>
    <dgm:pt modelId="{756D99B8-F458-428F-8AFF-03D6C7928BE0}">
      <dgm:prSet custT="1"/>
      <dgm:spPr>
        <a:solidFill>
          <a:srgbClr val="99CCFF">
            <a:alpha val="89804"/>
          </a:srgbClr>
        </a:solidFill>
      </dgm:spPr>
      <dgm:t>
        <a:bodyPr anchor="ctr"/>
        <a:lstStyle/>
        <a:p>
          <a:r>
            <a:rPr lang="pl-PL" sz="1600" b="1" dirty="0" smtClean="0"/>
            <a:t>570 433,28</a:t>
          </a:r>
          <a:endParaRPr lang="pl-PL" sz="1600" b="1" dirty="0"/>
        </a:p>
      </dgm:t>
    </dgm:pt>
    <dgm:pt modelId="{4083D8BA-9554-4A7B-BAEB-E314576EC766}" type="parTrans" cxnId="{99315A64-CDCC-4B97-8DBE-A8DF52D1C614}">
      <dgm:prSet/>
      <dgm:spPr/>
      <dgm:t>
        <a:bodyPr/>
        <a:lstStyle/>
        <a:p>
          <a:endParaRPr lang="pl-PL"/>
        </a:p>
      </dgm:t>
    </dgm:pt>
    <dgm:pt modelId="{7EAC71EA-E743-4D9B-9CCA-02F4EEDA0B27}" type="sibTrans" cxnId="{99315A64-CDCC-4B97-8DBE-A8DF52D1C614}">
      <dgm:prSet/>
      <dgm:spPr/>
      <dgm:t>
        <a:bodyPr/>
        <a:lstStyle/>
        <a:p>
          <a:endParaRPr lang="pl-PL"/>
        </a:p>
      </dgm:t>
    </dgm:pt>
    <dgm:pt modelId="{611C801F-52B9-4F0F-9BBD-AF736BC2603F}" type="pres">
      <dgm:prSet presAssocID="{EAD5603C-8C0B-43DD-86A8-B7BC47BBCD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D4C884F-E3EB-4964-B051-77DC790CF588}" type="pres">
      <dgm:prSet presAssocID="{6469709B-1FFE-4328-9E4F-56A64CDB9D04}" presName="linNode" presStyleCnt="0"/>
      <dgm:spPr/>
    </dgm:pt>
    <dgm:pt modelId="{CE1B197A-06C7-456C-BD6C-EC789448EC7B}" type="pres">
      <dgm:prSet presAssocID="{6469709B-1FFE-4328-9E4F-56A64CDB9D0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608F5-8712-4241-8C3D-E207DE24FB8D}" type="pres">
      <dgm:prSet presAssocID="{6469709B-1FFE-4328-9E4F-56A64CDB9D0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9D9ED3-D3BA-4F97-BFA2-C9C20C616527}" type="pres">
      <dgm:prSet presAssocID="{3F10A72B-2AE6-4BA3-9296-245D4AC27C78}" presName="spacing" presStyleCnt="0"/>
      <dgm:spPr/>
    </dgm:pt>
    <dgm:pt modelId="{E598B5CC-8BF0-490E-A83B-EC2FA40C82AE}" type="pres">
      <dgm:prSet presAssocID="{C6A8DFA0-6381-4E3C-9F97-68F287717AFF}" presName="linNode" presStyleCnt="0"/>
      <dgm:spPr/>
    </dgm:pt>
    <dgm:pt modelId="{F292F7F9-AC09-4470-934C-F8877D8215FD}" type="pres">
      <dgm:prSet presAssocID="{C6A8DFA0-6381-4E3C-9F97-68F287717AF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6C1C25-BBD2-42DC-B447-5E40EF0770EB}" type="pres">
      <dgm:prSet presAssocID="{C6A8DFA0-6381-4E3C-9F97-68F287717AF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F87FF0-DAAE-4820-B686-20EECF27586B}" type="pres">
      <dgm:prSet presAssocID="{C653AA25-CA74-4FE2-934D-3CB6890C4C81}" presName="spacing" presStyleCnt="0"/>
      <dgm:spPr/>
    </dgm:pt>
    <dgm:pt modelId="{D516C81C-BFC5-4719-9F56-6469EBAED631}" type="pres">
      <dgm:prSet presAssocID="{9A781776-233F-479F-9EFA-8F6E39D7AB82}" presName="linNode" presStyleCnt="0"/>
      <dgm:spPr/>
    </dgm:pt>
    <dgm:pt modelId="{D9D10940-7220-452C-831E-6E9018FDDDDE}" type="pres">
      <dgm:prSet presAssocID="{9A781776-233F-479F-9EFA-8F6E39D7AB8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01BA39-411F-46A2-99CD-0BE0E3230CDE}" type="pres">
      <dgm:prSet presAssocID="{9A781776-233F-479F-9EFA-8F6E39D7AB8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ABD67D-E300-49F3-BD9D-5F401FF941D8}" type="presOf" srcId="{FCF0F8A1-387B-409B-8BE0-B761078D93C5}" destId="{885608F5-8712-4241-8C3D-E207DE24FB8D}" srcOrd="0" destOrd="0" presId="urn:microsoft.com/office/officeart/2005/8/layout/vList6"/>
    <dgm:cxn modelId="{74CA9FA4-AD2E-4456-A4D3-E8737EEE3B85}" type="presOf" srcId="{C8E8250A-B70B-451B-9202-F95BFE4CCDB5}" destId="{DB6C1C25-BBD2-42DC-B447-5E40EF0770EB}" srcOrd="0" destOrd="0" presId="urn:microsoft.com/office/officeart/2005/8/layout/vList6"/>
    <dgm:cxn modelId="{52657882-5321-4F77-8FBB-0AA6FB7E7F5D}" srcId="{C6A8DFA0-6381-4E3C-9F97-68F287717AFF}" destId="{C8E8250A-B70B-451B-9202-F95BFE4CCDB5}" srcOrd="0" destOrd="0" parTransId="{CDB929D2-997A-4C8B-A53B-3B7E5B9DC224}" sibTransId="{6C12F595-A1E2-4A1C-A5CA-991B03C93E4B}"/>
    <dgm:cxn modelId="{78B7ABAA-7441-4149-A750-BADE4BD1DF24}" type="presOf" srcId="{6469709B-1FFE-4328-9E4F-56A64CDB9D04}" destId="{CE1B197A-06C7-456C-BD6C-EC789448EC7B}" srcOrd="0" destOrd="0" presId="urn:microsoft.com/office/officeart/2005/8/layout/vList6"/>
    <dgm:cxn modelId="{8F0EB493-0D11-466C-A2D3-C56C363B1C76}" srcId="{EAD5603C-8C0B-43DD-86A8-B7BC47BBCD92}" destId="{6469709B-1FFE-4328-9E4F-56A64CDB9D04}" srcOrd="0" destOrd="0" parTransId="{5A590D09-8F84-4FCE-8231-7D9EB5BA49C2}" sibTransId="{3F10A72B-2AE6-4BA3-9296-245D4AC27C78}"/>
    <dgm:cxn modelId="{D9C2A93F-5D82-4D99-AAFB-3F9DF71A4A88}" type="presOf" srcId="{EAD5603C-8C0B-43DD-86A8-B7BC47BBCD92}" destId="{611C801F-52B9-4F0F-9BBD-AF736BC2603F}" srcOrd="0" destOrd="0" presId="urn:microsoft.com/office/officeart/2005/8/layout/vList6"/>
    <dgm:cxn modelId="{F033AF2D-79BE-4296-AE87-8F3A9BA587A9}" srcId="{EAD5603C-8C0B-43DD-86A8-B7BC47BBCD92}" destId="{C6A8DFA0-6381-4E3C-9F97-68F287717AFF}" srcOrd="1" destOrd="0" parTransId="{08399F91-11AE-4B64-8107-7D63191C63B9}" sibTransId="{C653AA25-CA74-4FE2-934D-3CB6890C4C81}"/>
    <dgm:cxn modelId="{ED2C1047-5A5E-4A61-B093-520509908C46}" type="presOf" srcId="{9A781776-233F-479F-9EFA-8F6E39D7AB82}" destId="{D9D10940-7220-452C-831E-6E9018FDDDDE}" srcOrd="0" destOrd="0" presId="urn:microsoft.com/office/officeart/2005/8/layout/vList6"/>
    <dgm:cxn modelId="{E30B9F1A-9A63-46AA-A2F3-934F73476771}" type="presOf" srcId="{C6A8DFA0-6381-4E3C-9F97-68F287717AFF}" destId="{F292F7F9-AC09-4470-934C-F8877D8215FD}" srcOrd="0" destOrd="0" presId="urn:microsoft.com/office/officeart/2005/8/layout/vList6"/>
    <dgm:cxn modelId="{7906FDD6-CB57-4539-B759-C68F1F101431}" type="presOf" srcId="{756D99B8-F458-428F-8AFF-03D6C7928BE0}" destId="{5301BA39-411F-46A2-99CD-0BE0E3230CDE}" srcOrd="0" destOrd="0" presId="urn:microsoft.com/office/officeart/2005/8/layout/vList6"/>
    <dgm:cxn modelId="{342F575B-5D88-46F9-8462-6A4D08FC87F6}" srcId="{EAD5603C-8C0B-43DD-86A8-B7BC47BBCD92}" destId="{9A781776-233F-479F-9EFA-8F6E39D7AB82}" srcOrd="2" destOrd="0" parTransId="{4F6B69AD-0654-4DA9-92D2-921280D5D7E8}" sibTransId="{352507E4-B7B1-4D86-8EE9-1C51A6DCE883}"/>
    <dgm:cxn modelId="{C1D62D27-9C83-4303-82C0-0ED77E2F18C3}" srcId="{6469709B-1FFE-4328-9E4F-56A64CDB9D04}" destId="{FCF0F8A1-387B-409B-8BE0-B761078D93C5}" srcOrd="0" destOrd="0" parTransId="{F62CCD97-8BF6-4700-A13D-8972319C3F5B}" sibTransId="{609F3B12-8F0E-4F8C-988D-F85161B0BBB5}"/>
    <dgm:cxn modelId="{99315A64-CDCC-4B97-8DBE-A8DF52D1C614}" srcId="{9A781776-233F-479F-9EFA-8F6E39D7AB82}" destId="{756D99B8-F458-428F-8AFF-03D6C7928BE0}" srcOrd="0" destOrd="0" parTransId="{4083D8BA-9554-4A7B-BAEB-E314576EC766}" sibTransId="{7EAC71EA-E743-4D9B-9CCA-02F4EEDA0B27}"/>
    <dgm:cxn modelId="{C0171EE7-4B47-4948-9185-9033874DD82B}" type="presParOf" srcId="{611C801F-52B9-4F0F-9BBD-AF736BC2603F}" destId="{0D4C884F-E3EB-4964-B051-77DC790CF588}" srcOrd="0" destOrd="0" presId="urn:microsoft.com/office/officeart/2005/8/layout/vList6"/>
    <dgm:cxn modelId="{D607A8D4-35F0-49B7-BAD2-8156FEA60604}" type="presParOf" srcId="{0D4C884F-E3EB-4964-B051-77DC790CF588}" destId="{CE1B197A-06C7-456C-BD6C-EC789448EC7B}" srcOrd="0" destOrd="0" presId="urn:microsoft.com/office/officeart/2005/8/layout/vList6"/>
    <dgm:cxn modelId="{31A27D6F-C7E5-443E-8DF2-DA71941C48F3}" type="presParOf" srcId="{0D4C884F-E3EB-4964-B051-77DC790CF588}" destId="{885608F5-8712-4241-8C3D-E207DE24FB8D}" srcOrd="1" destOrd="0" presId="urn:microsoft.com/office/officeart/2005/8/layout/vList6"/>
    <dgm:cxn modelId="{15BB92A0-2B02-447A-9C7F-892B3A458C36}" type="presParOf" srcId="{611C801F-52B9-4F0F-9BBD-AF736BC2603F}" destId="{849D9ED3-D3BA-4F97-BFA2-C9C20C616527}" srcOrd="1" destOrd="0" presId="urn:microsoft.com/office/officeart/2005/8/layout/vList6"/>
    <dgm:cxn modelId="{0B7CB2DF-CEE2-4162-930E-8F88CF855E58}" type="presParOf" srcId="{611C801F-52B9-4F0F-9BBD-AF736BC2603F}" destId="{E598B5CC-8BF0-490E-A83B-EC2FA40C82AE}" srcOrd="2" destOrd="0" presId="urn:microsoft.com/office/officeart/2005/8/layout/vList6"/>
    <dgm:cxn modelId="{0194097A-3F93-4AC4-A943-0058E1B2EBF7}" type="presParOf" srcId="{E598B5CC-8BF0-490E-A83B-EC2FA40C82AE}" destId="{F292F7F9-AC09-4470-934C-F8877D8215FD}" srcOrd="0" destOrd="0" presId="urn:microsoft.com/office/officeart/2005/8/layout/vList6"/>
    <dgm:cxn modelId="{438BA49F-22F7-4E21-A69D-AF2153D670CF}" type="presParOf" srcId="{E598B5CC-8BF0-490E-A83B-EC2FA40C82AE}" destId="{DB6C1C25-BBD2-42DC-B447-5E40EF0770EB}" srcOrd="1" destOrd="0" presId="urn:microsoft.com/office/officeart/2005/8/layout/vList6"/>
    <dgm:cxn modelId="{E4B6E0EE-F4CC-4F6F-B4E5-54247791A69E}" type="presParOf" srcId="{611C801F-52B9-4F0F-9BBD-AF736BC2603F}" destId="{45F87FF0-DAAE-4820-B686-20EECF27586B}" srcOrd="3" destOrd="0" presId="urn:microsoft.com/office/officeart/2005/8/layout/vList6"/>
    <dgm:cxn modelId="{8BF0A231-5F87-4231-AA79-F3E06A857EDD}" type="presParOf" srcId="{611C801F-52B9-4F0F-9BBD-AF736BC2603F}" destId="{D516C81C-BFC5-4719-9F56-6469EBAED631}" srcOrd="4" destOrd="0" presId="urn:microsoft.com/office/officeart/2005/8/layout/vList6"/>
    <dgm:cxn modelId="{1697FB17-DDAD-4B19-BDC1-8553BAB2945B}" type="presParOf" srcId="{D516C81C-BFC5-4719-9F56-6469EBAED631}" destId="{D9D10940-7220-452C-831E-6E9018FDDDDE}" srcOrd="0" destOrd="0" presId="urn:microsoft.com/office/officeart/2005/8/layout/vList6"/>
    <dgm:cxn modelId="{EA3DBE6A-96CD-4871-B73E-41A8BC782265}" type="presParOf" srcId="{D516C81C-BFC5-4719-9F56-6469EBAED631}" destId="{5301BA39-411F-46A2-99CD-0BE0E3230C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22008-C9B7-4436-8BE0-56AE322629B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</dgm:pt>
    <dgm:pt modelId="{CD5229D0-3C0A-4218-880F-8B0FA652793F}">
      <dgm:prSet phldrT="[Tekst]"/>
      <dgm:spPr/>
      <dgm:t>
        <a:bodyPr/>
        <a:lstStyle/>
        <a:p>
          <a:r>
            <a:rPr lang="pl-PL" dirty="0" smtClean="0"/>
            <a:t>31 placówek</a:t>
          </a:r>
          <a:endParaRPr lang="pl-PL" dirty="0"/>
        </a:p>
      </dgm:t>
    </dgm:pt>
    <dgm:pt modelId="{08FEE2C9-F9BA-44AF-B9A1-A903AB255292}" type="parTrans" cxnId="{AF14CF79-124D-4F21-9124-0DB2F466BA44}">
      <dgm:prSet/>
      <dgm:spPr/>
      <dgm:t>
        <a:bodyPr/>
        <a:lstStyle/>
        <a:p>
          <a:endParaRPr lang="pl-PL"/>
        </a:p>
      </dgm:t>
    </dgm:pt>
    <dgm:pt modelId="{B57D610F-2AE8-46C0-9568-B5F0690668DE}" type="sibTrans" cxnId="{AF14CF79-124D-4F21-9124-0DB2F466BA44}">
      <dgm:prSet/>
      <dgm:spPr/>
      <dgm:t>
        <a:bodyPr/>
        <a:lstStyle/>
        <a:p>
          <a:endParaRPr lang="pl-PL"/>
        </a:p>
      </dgm:t>
    </dgm:pt>
    <dgm:pt modelId="{2AD7B3B1-8BF6-4B18-858E-38BA6B5230E3}">
      <dgm:prSet phldrT="[Tekst]"/>
      <dgm:spPr/>
      <dgm:t>
        <a:bodyPr/>
        <a:lstStyle/>
        <a:p>
          <a:endParaRPr lang="pl-PL" dirty="0"/>
        </a:p>
      </dgm:t>
    </dgm:pt>
    <dgm:pt modelId="{5E90DB5A-56A1-4E9A-B841-9A5C51C20F5F}" type="parTrans" cxnId="{F1B5BBD3-CF34-4605-9D6E-A53E3FE2ECDD}">
      <dgm:prSet/>
      <dgm:spPr/>
      <dgm:t>
        <a:bodyPr/>
        <a:lstStyle/>
        <a:p>
          <a:endParaRPr lang="pl-PL"/>
        </a:p>
      </dgm:t>
    </dgm:pt>
    <dgm:pt modelId="{B6DB685A-95B4-43CD-9AC2-068B4AA93D8B}" type="sibTrans" cxnId="{F1B5BBD3-CF34-4605-9D6E-A53E3FE2ECDD}">
      <dgm:prSet/>
      <dgm:spPr/>
      <dgm:t>
        <a:bodyPr/>
        <a:lstStyle/>
        <a:p>
          <a:endParaRPr lang="pl-PL"/>
        </a:p>
      </dgm:t>
    </dgm:pt>
    <dgm:pt modelId="{0624BDC0-9CE1-4D14-AB82-F36B2CB41300}">
      <dgm:prSet phldrT="[Tekst]"/>
      <dgm:spPr/>
      <dgm:t>
        <a:bodyPr/>
        <a:lstStyle/>
        <a:p>
          <a:endParaRPr lang="pl-PL" dirty="0"/>
        </a:p>
      </dgm:t>
    </dgm:pt>
    <dgm:pt modelId="{C11D483C-BC25-4A01-84E2-F60BC9E7BAA7}" type="parTrans" cxnId="{803FC891-6C51-402E-A8EA-9B27C3DA1A37}">
      <dgm:prSet/>
      <dgm:spPr/>
      <dgm:t>
        <a:bodyPr/>
        <a:lstStyle/>
        <a:p>
          <a:endParaRPr lang="pl-PL"/>
        </a:p>
      </dgm:t>
    </dgm:pt>
    <dgm:pt modelId="{84853C61-995E-4A3C-BA54-0973453CB220}" type="sibTrans" cxnId="{803FC891-6C51-402E-A8EA-9B27C3DA1A37}">
      <dgm:prSet/>
      <dgm:spPr/>
      <dgm:t>
        <a:bodyPr/>
        <a:lstStyle/>
        <a:p>
          <a:endParaRPr lang="pl-PL"/>
        </a:p>
      </dgm:t>
    </dgm:pt>
    <dgm:pt modelId="{D4C39BC0-12E9-41A6-868C-3F9EF0DE6A3E}">
      <dgm:prSet/>
      <dgm:spPr/>
      <dgm:t>
        <a:bodyPr/>
        <a:lstStyle/>
        <a:p>
          <a:endParaRPr lang="pl-PL" dirty="0"/>
        </a:p>
      </dgm:t>
    </dgm:pt>
    <dgm:pt modelId="{FCAF8CC6-60D7-4C95-B5E1-165861AB7776}" type="parTrans" cxnId="{DA79691F-8A8A-44C5-8B8E-66AA327B558E}">
      <dgm:prSet/>
      <dgm:spPr/>
      <dgm:t>
        <a:bodyPr/>
        <a:lstStyle/>
        <a:p>
          <a:endParaRPr lang="pl-PL"/>
        </a:p>
      </dgm:t>
    </dgm:pt>
    <dgm:pt modelId="{DC762F4A-33E9-46AA-8EF1-E2CB256C39D5}" type="sibTrans" cxnId="{DA79691F-8A8A-44C5-8B8E-66AA327B558E}">
      <dgm:prSet/>
      <dgm:spPr/>
      <dgm:t>
        <a:bodyPr/>
        <a:lstStyle/>
        <a:p>
          <a:endParaRPr lang="pl-PL"/>
        </a:p>
      </dgm:t>
    </dgm:pt>
    <dgm:pt modelId="{DA005C59-CB2C-4AA6-8778-BDD001AC16EE}">
      <dgm:prSet/>
      <dgm:spPr/>
      <dgm:t>
        <a:bodyPr/>
        <a:lstStyle/>
        <a:p>
          <a:r>
            <a:rPr lang="pl-PL" dirty="0" smtClean="0"/>
            <a:t>6 przedszkoli </a:t>
          </a:r>
          <a:endParaRPr lang="pl-PL" dirty="0"/>
        </a:p>
      </dgm:t>
    </dgm:pt>
    <dgm:pt modelId="{C9C9BCB1-7ABD-4AA6-A11C-7FBACA292569}" type="parTrans" cxnId="{EE9FC4C7-36A4-4058-ABE8-FE539B468465}">
      <dgm:prSet/>
      <dgm:spPr/>
      <dgm:t>
        <a:bodyPr/>
        <a:lstStyle/>
        <a:p>
          <a:endParaRPr lang="pl-PL"/>
        </a:p>
      </dgm:t>
    </dgm:pt>
    <dgm:pt modelId="{511055A7-3941-478A-96F5-9C00A6CC1032}" type="sibTrans" cxnId="{EE9FC4C7-36A4-4058-ABE8-FE539B468465}">
      <dgm:prSet/>
      <dgm:spPr/>
      <dgm:t>
        <a:bodyPr/>
        <a:lstStyle/>
        <a:p>
          <a:endParaRPr lang="pl-PL"/>
        </a:p>
      </dgm:t>
    </dgm:pt>
    <dgm:pt modelId="{05878889-D83A-4EFF-8375-1234A9A12C04}">
      <dgm:prSet/>
      <dgm:spPr/>
      <dgm:t>
        <a:bodyPr/>
        <a:lstStyle/>
        <a:p>
          <a:r>
            <a:rPr lang="pl-PL" dirty="0" smtClean="0"/>
            <a:t>10 gimnazjów</a:t>
          </a:r>
          <a:endParaRPr lang="pl-PL" dirty="0"/>
        </a:p>
      </dgm:t>
    </dgm:pt>
    <dgm:pt modelId="{2ED3A141-5D92-4962-9D07-DD04308B75FE}" type="parTrans" cxnId="{F11B00B6-6A2F-45F7-B221-688781A06A55}">
      <dgm:prSet/>
      <dgm:spPr/>
      <dgm:t>
        <a:bodyPr/>
        <a:lstStyle/>
        <a:p>
          <a:endParaRPr lang="pl-PL"/>
        </a:p>
      </dgm:t>
    </dgm:pt>
    <dgm:pt modelId="{F49FA2CA-203B-447B-B66E-D9A84F24B0C8}" type="sibTrans" cxnId="{F11B00B6-6A2F-45F7-B221-688781A06A55}">
      <dgm:prSet/>
      <dgm:spPr/>
      <dgm:t>
        <a:bodyPr/>
        <a:lstStyle/>
        <a:p>
          <a:endParaRPr lang="pl-PL"/>
        </a:p>
      </dgm:t>
    </dgm:pt>
    <dgm:pt modelId="{CF68168A-7B36-40E5-B710-5461B4F639D6}">
      <dgm:prSet/>
      <dgm:spPr/>
      <dgm:t>
        <a:bodyPr/>
        <a:lstStyle/>
        <a:p>
          <a:r>
            <a:rPr lang="pl-PL" dirty="0" smtClean="0"/>
            <a:t>12 szkół podstawowych </a:t>
          </a:r>
          <a:endParaRPr lang="pl-PL" dirty="0"/>
        </a:p>
      </dgm:t>
    </dgm:pt>
    <dgm:pt modelId="{6A384D53-5D73-45FC-97D0-C1B11AA82971}" type="parTrans" cxnId="{07F9AE5F-F52C-4D76-A945-AAC2D133A044}">
      <dgm:prSet/>
      <dgm:spPr/>
      <dgm:t>
        <a:bodyPr/>
        <a:lstStyle/>
        <a:p>
          <a:endParaRPr lang="pl-PL"/>
        </a:p>
      </dgm:t>
    </dgm:pt>
    <dgm:pt modelId="{30A50D4E-1817-4F01-B504-47C2FEDA8632}" type="sibTrans" cxnId="{07F9AE5F-F52C-4D76-A945-AAC2D133A044}">
      <dgm:prSet/>
      <dgm:spPr/>
      <dgm:t>
        <a:bodyPr/>
        <a:lstStyle/>
        <a:p>
          <a:endParaRPr lang="pl-PL"/>
        </a:p>
      </dgm:t>
    </dgm:pt>
    <dgm:pt modelId="{7EA36012-A9AB-4153-AE6F-6BDC758B204B}">
      <dgm:prSet/>
      <dgm:spPr/>
      <dgm:t>
        <a:bodyPr/>
        <a:lstStyle/>
        <a:p>
          <a:r>
            <a:rPr lang="pl-PL" dirty="0" smtClean="0"/>
            <a:t>3 szkoły ponadgimnazjalne </a:t>
          </a:r>
          <a:endParaRPr lang="pl-PL" dirty="0"/>
        </a:p>
      </dgm:t>
    </dgm:pt>
    <dgm:pt modelId="{C4465975-BE53-49E6-B509-70F57E1AC915}" type="parTrans" cxnId="{6C76E208-ABB0-473F-8A00-5825EF651219}">
      <dgm:prSet/>
      <dgm:spPr/>
      <dgm:t>
        <a:bodyPr/>
        <a:lstStyle/>
        <a:p>
          <a:endParaRPr lang="pl-PL"/>
        </a:p>
      </dgm:t>
    </dgm:pt>
    <dgm:pt modelId="{9FE129A2-678F-45B9-BDA7-7DFFD55370B9}" type="sibTrans" cxnId="{6C76E208-ABB0-473F-8A00-5825EF651219}">
      <dgm:prSet/>
      <dgm:spPr/>
      <dgm:t>
        <a:bodyPr/>
        <a:lstStyle/>
        <a:p>
          <a:endParaRPr lang="pl-PL"/>
        </a:p>
      </dgm:t>
    </dgm:pt>
    <dgm:pt modelId="{049C18EF-C62D-44EF-8595-44E5B99C5071}" type="pres">
      <dgm:prSet presAssocID="{24522008-C9B7-4436-8BE0-56AE322629B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336D2E-DF8F-4D05-AA26-87BE56875AC2}" type="pres">
      <dgm:prSet presAssocID="{24522008-C9B7-4436-8BE0-56AE322629B1}" presName="matrix" presStyleCnt="0"/>
      <dgm:spPr/>
    </dgm:pt>
    <dgm:pt modelId="{BEC88287-6144-47C0-9628-915CE22DC48C}" type="pres">
      <dgm:prSet presAssocID="{24522008-C9B7-4436-8BE0-56AE322629B1}" presName="tile1" presStyleLbl="node1" presStyleIdx="0" presStyleCnt="4"/>
      <dgm:spPr/>
      <dgm:t>
        <a:bodyPr/>
        <a:lstStyle/>
        <a:p>
          <a:endParaRPr lang="pl-PL"/>
        </a:p>
      </dgm:t>
    </dgm:pt>
    <dgm:pt modelId="{6C7AAF37-D45A-4B56-834F-95AA9633EC1E}" type="pres">
      <dgm:prSet presAssocID="{24522008-C9B7-4436-8BE0-56AE322629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4F80B0-E0ED-45E7-850D-22F95D352742}" type="pres">
      <dgm:prSet presAssocID="{24522008-C9B7-4436-8BE0-56AE322629B1}" presName="tile2" presStyleLbl="node1" presStyleIdx="1" presStyleCnt="4"/>
      <dgm:spPr/>
      <dgm:t>
        <a:bodyPr/>
        <a:lstStyle/>
        <a:p>
          <a:endParaRPr lang="pl-PL"/>
        </a:p>
      </dgm:t>
    </dgm:pt>
    <dgm:pt modelId="{D58A5C4D-205E-435B-922E-3CD2CA41B6AA}" type="pres">
      <dgm:prSet presAssocID="{24522008-C9B7-4436-8BE0-56AE322629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D9F921-B37D-4E88-B29F-C4D1B4DD6872}" type="pres">
      <dgm:prSet presAssocID="{24522008-C9B7-4436-8BE0-56AE322629B1}" presName="tile3" presStyleLbl="node1" presStyleIdx="2" presStyleCnt="4"/>
      <dgm:spPr/>
      <dgm:t>
        <a:bodyPr/>
        <a:lstStyle/>
        <a:p>
          <a:endParaRPr lang="pl-PL"/>
        </a:p>
      </dgm:t>
    </dgm:pt>
    <dgm:pt modelId="{7139A14F-62F9-483C-8FF0-308D3E9FDDA9}" type="pres">
      <dgm:prSet presAssocID="{24522008-C9B7-4436-8BE0-56AE322629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C2B285-A3DB-431A-9819-0E59AB2370F9}" type="pres">
      <dgm:prSet presAssocID="{24522008-C9B7-4436-8BE0-56AE322629B1}" presName="tile4" presStyleLbl="node1" presStyleIdx="3" presStyleCnt="4"/>
      <dgm:spPr/>
      <dgm:t>
        <a:bodyPr/>
        <a:lstStyle/>
        <a:p>
          <a:endParaRPr lang="pl-PL"/>
        </a:p>
      </dgm:t>
    </dgm:pt>
    <dgm:pt modelId="{84036DF9-FCC7-4CA5-8187-24DD6A2440D1}" type="pres">
      <dgm:prSet presAssocID="{24522008-C9B7-4436-8BE0-56AE322629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33B070-8BD0-4D1E-8E6C-B459320CA919}" type="pres">
      <dgm:prSet presAssocID="{24522008-C9B7-4436-8BE0-56AE322629B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A8785B72-3C50-4B0A-B497-03DE60A12249}" type="presOf" srcId="{7EA36012-A9AB-4153-AE6F-6BDC758B204B}" destId="{13C2B285-A3DB-431A-9819-0E59AB2370F9}" srcOrd="0" destOrd="0" presId="urn:microsoft.com/office/officeart/2005/8/layout/matrix1"/>
    <dgm:cxn modelId="{050764C5-7B2B-402D-9772-85AAB7B48E29}" type="presOf" srcId="{7EA36012-A9AB-4153-AE6F-6BDC758B204B}" destId="{84036DF9-FCC7-4CA5-8187-24DD6A2440D1}" srcOrd="1" destOrd="0" presId="urn:microsoft.com/office/officeart/2005/8/layout/matrix1"/>
    <dgm:cxn modelId="{54A44AB3-5600-4A9F-BB1D-6850561A5A93}" type="presOf" srcId="{05878889-D83A-4EFF-8375-1234A9A12C04}" destId="{284F80B0-E0ED-45E7-850D-22F95D352742}" srcOrd="0" destOrd="0" presId="urn:microsoft.com/office/officeart/2005/8/layout/matrix1"/>
    <dgm:cxn modelId="{88C26ED6-BD34-45E3-B575-EA49C3DAC6CD}" type="presOf" srcId="{CF68168A-7B36-40E5-B710-5461B4F639D6}" destId="{FAD9F921-B37D-4E88-B29F-C4D1B4DD6872}" srcOrd="0" destOrd="0" presId="urn:microsoft.com/office/officeart/2005/8/layout/matrix1"/>
    <dgm:cxn modelId="{8AD52CEA-2BCB-47A8-8272-EA372744E388}" type="presOf" srcId="{24522008-C9B7-4436-8BE0-56AE322629B1}" destId="{049C18EF-C62D-44EF-8595-44E5B99C5071}" srcOrd="0" destOrd="0" presId="urn:microsoft.com/office/officeart/2005/8/layout/matrix1"/>
    <dgm:cxn modelId="{F1B5BBD3-CF34-4605-9D6E-A53E3FE2ECDD}" srcId="{24522008-C9B7-4436-8BE0-56AE322629B1}" destId="{2AD7B3B1-8BF6-4B18-858E-38BA6B5230E3}" srcOrd="1" destOrd="0" parTransId="{5E90DB5A-56A1-4E9A-B841-9A5C51C20F5F}" sibTransId="{B6DB685A-95B4-43CD-9AC2-068B4AA93D8B}"/>
    <dgm:cxn modelId="{87635F6C-F9DA-4052-999E-A34995FD5FA3}" type="presOf" srcId="{05878889-D83A-4EFF-8375-1234A9A12C04}" destId="{D58A5C4D-205E-435B-922E-3CD2CA41B6AA}" srcOrd="1" destOrd="0" presId="urn:microsoft.com/office/officeart/2005/8/layout/matrix1"/>
    <dgm:cxn modelId="{803FC891-6C51-402E-A8EA-9B27C3DA1A37}" srcId="{24522008-C9B7-4436-8BE0-56AE322629B1}" destId="{0624BDC0-9CE1-4D14-AB82-F36B2CB41300}" srcOrd="2" destOrd="0" parTransId="{C11D483C-BC25-4A01-84E2-F60BC9E7BAA7}" sibTransId="{84853C61-995E-4A3C-BA54-0973453CB220}"/>
    <dgm:cxn modelId="{DA79691F-8A8A-44C5-8B8E-66AA327B558E}" srcId="{24522008-C9B7-4436-8BE0-56AE322629B1}" destId="{D4C39BC0-12E9-41A6-868C-3F9EF0DE6A3E}" srcOrd="3" destOrd="0" parTransId="{FCAF8CC6-60D7-4C95-B5E1-165861AB7776}" sibTransId="{DC762F4A-33E9-46AA-8EF1-E2CB256C39D5}"/>
    <dgm:cxn modelId="{F11B00B6-6A2F-45F7-B221-688781A06A55}" srcId="{CD5229D0-3C0A-4218-880F-8B0FA652793F}" destId="{05878889-D83A-4EFF-8375-1234A9A12C04}" srcOrd="1" destOrd="0" parTransId="{2ED3A141-5D92-4962-9D07-DD04308B75FE}" sibTransId="{F49FA2CA-203B-447B-B66E-D9A84F24B0C8}"/>
    <dgm:cxn modelId="{07F9AE5F-F52C-4D76-A945-AAC2D133A044}" srcId="{CD5229D0-3C0A-4218-880F-8B0FA652793F}" destId="{CF68168A-7B36-40E5-B710-5461B4F639D6}" srcOrd="2" destOrd="0" parTransId="{6A384D53-5D73-45FC-97D0-C1B11AA82971}" sibTransId="{30A50D4E-1817-4F01-B504-47C2FEDA8632}"/>
    <dgm:cxn modelId="{AF14CF79-124D-4F21-9124-0DB2F466BA44}" srcId="{24522008-C9B7-4436-8BE0-56AE322629B1}" destId="{CD5229D0-3C0A-4218-880F-8B0FA652793F}" srcOrd="0" destOrd="0" parTransId="{08FEE2C9-F9BA-44AF-B9A1-A903AB255292}" sibTransId="{B57D610F-2AE8-46C0-9568-B5F0690668DE}"/>
    <dgm:cxn modelId="{F1CA61A0-0A66-4B5F-A0F6-ABA01098CFA3}" type="presOf" srcId="{CF68168A-7B36-40E5-B710-5461B4F639D6}" destId="{7139A14F-62F9-483C-8FF0-308D3E9FDDA9}" srcOrd="1" destOrd="0" presId="urn:microsoft.com/office/officeart/2005/8/layout/matrix1"/>
    <dgm:cxn modelId="{AE76C244-D484-45BA-A48E-AA8BBA1A2902}" type="presOf" srcId="{DA005C59-CB2C-4AA6-8778-BDD001AC16EE}" destId="{BEC88287-6144-47C0-9628-915CE22DC48C}" srcOrd="0" destOrd="0" presId="urn:microsoft.com/office/officeart/2005/8/layout/matrix1"/>
    <dgm:cxn modelId="{4437F970-1AF9-48C7-990E-6C9F0DA3EB80}" type="presOf" srcId="{DA005C59-CB2C-4AA6-8778-BDD001AC16EE}" destId="{6C7AAF37-D45A-4B56-834F-95AA9633EC1E}" srcOrd="1" destOrd="0" presId="urn:microsoft.com/office/officeart/2005/8/layout/matrix1"/>
    <dgm:cxn modelId="{6C76E208-ABB0-473F-8A00-5825EF651219}" srcId="{CD5229D0-3C0A-4218-880F-8B0FA652793F}" destId="{7EA36012-A9AB-4153-AE6F-6BDC758B204B}" srcOrd="3" destOrd="0" parTransId="{C4465975-BE53-49E6-B509-70F57E1AC915}" sibTransId="{9FE129A2-678F-45B9-BDA7-7DFFD55370B9}"/>
    <dgm:cxn modelId="{EE9FC4C7-36A4-4058-ABE8-FE539B468465}" srcId="{CD5229D0-3C0A-4218-880F-8B0FA652793F}" destId="{DA005C59-CB2C-4AA6-8778-BDD001AC16EE}" srcOrd="0" destOrd="0" parTransId="{C9C9BCB1-7ABD-4AA6-A11C-7FBACA292569}" sibTransId="{511055A7-3941-478A-96F5-9C00A6CC1032}"/>
    <dgm:cxn modelId="{000A5E6E-AD37-4DA9-BDFB-DE49EA850EB0}" type="presOf" srcId="{CD5229D0-3C0A-4218-880F-8B0FA652793F}" destId="{5D33B070-8BD0-4D1E-8E6C-B459320CA919}" srcOrd="0" destOrd="0" presId="urn:microsoft.com/office/officeart/2005/8/layout/matrix1"/>
    <dgm:cxn modelId="{C62A8DAF-F87B-406D-A556-53E360A5C75E}" type="presParOf" srcId="{049C18EF-C62D-44EF-8595-44E5B99C5071}" destId="{F6336D2E-DF8F-4D05-AA26-87BE56875AC2}" srcOrd="0" destOrd="0" presId="urn:microsoft.com/office/officeart/2005/8/layout/matrix1"/>
    <dgm:cxn modelId="{A1402F31-731A-4307-98EE-9664496C4790}" type="presParOf" srcId="{F6336D2E-DF8F-4D05-AA26-87BE56875AC2}" destId="{BEC88287-6144-47C0-9628-915CE22DC48C}" srcOrd="0" destOrd="0" presId="urn:microsoft.com/office/officeart/2005/8/layout/matrix1"/>
    <dgm:cxn modelId="{3E5424B1-2A5C-4301-BB9B-E871FBF824AE}" type="presParOf" srcId="{F6336D2E-DF8F-4D05-AA26-87BE56875AC2}" destId="{6C7AAF37-D45A-4B56-834F-95AA9633EC1E}" srcOrd="1" destOrd="0" presId="urn:microsoft.com/office/officeart/2005/8/layout/matrix1"/>
    <dgm:cxn modelId="{4255E898-1208-4476-8327-A688468AE6D8}" type="presParOf" srcId="{F6336D2E-DF8F-4D05-AA26-87BE56875AC2}" destId="{284F80B0-E0ED-45E7-850D-22F95D352742}" srcOrd="2" destOrd="0" presId="urn:microsoft.com/office/officeart/2005/8/layout/matrix1"/>
    <dgm:cxn modelId="{5246500A-2C70-44CB-BD21-A92852D5207E}" type="presParOf" srcId="{F6336D2E-DF8F-4D05-AA26-87BE56875AC2}" destId="{D58A5C4D-205E-435B-922E-3CD2CA41B6AA}" srcOrd="3" destOrd="0" presId="urn:microsoft.com/office/officeart/2005/8/layout/matrix1"/>
    <dgm:cxn modelId="{3909A30A-40C8-470A-8CF4-5324E9EFF3BF}" type="presParOf" srcId="{F6336D2E-DF8F-4D05-AA26-87BE56875AC2}" destId="{FAD9F921-B37D-4E88-B29F-C4D1B4DD6872}" srcOrd="4" destOrd="0" presId="urn:microsoft.com/office/officeart/2005/8/layout/matrix1"/>
    <dgm:cxn modelId="{431AF925-CB73-49DE-B2AF-0A9768D8B518}" type="presParOf" srcId="{F6336D2E-DF8F-4D05-AA26-87BE56875AC2}" destId="{7139A14F-62F9-483C-8FF0-308D3E9FDDA9}" srcOrd="5" destOrd="0" presId="urn:microsoft.com/office/officeart/2005/8/layout/matrix1"/>
    <dgm:cxn modelId="{CE5DA304-84AC-4829-8970-C9CB082CC7ED}" type="presParOf" srcId="{F6336D2E-DF8F-4D05-AA26-87BE56875AC2}" destId="{13C2B285-A3DB-431A-9819-0E59AB2370F9}" srcOrd="6" destOrd="0" presId="urn:microsoft.com/office/officeart/2005/8/layout/matrix1"/>
    <dgm:cxn modelId="{33B07E49-0C6B-4CBA-85BD-0398BB87C01F}" type="presParOf" srcId="{F6336D2E-DF8F-4D05-AA26-87BE56875AC2}" destId="{84036DF9-FCC7-4CA5-8187-24DD6A2440D1}" srcOrd="7" destOrd="0" presId="urn:microsoft.com/office/officeart/2005/8/layout/matrix1"/>
    <dgm:cxn modelId="{FB7EA2F1-8962-4738-96F5-C79F8F76ED7B}" type="presParOf" srcId="{049C18EF-C62D-44EF-8595-44E5B99C5071}" destId="{5D33B070-8BD0-4D1E-8E6C-B459320CA91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5CABB-F355-46A4-B65E-AE131BA23E0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45E7AF5-EFB5-4CEC-8E82-21ACD44393B1}">
      <dgm:prSet phldrT="[Tekst]" custT="1"/>
      <dgm:spPr/>
      <dgm:t>
        <a:bodyPr/>
        <a:lstStyle/>
        <a:p>
          <a:r>
            <a:rPr lang="pl-PL" sz="1100" dirty="0" smtClean="0"/>
            <a:t>340 </a:t>
          </a:r>
        </a:p>
        <a:p>
          <a:r>
            <a:rPr lang="pl-PL" sz="1100" dirty="0" smtClean="0"/>
            <a:t>kobiet</a:t>
          </a:r>
          <a:endParaRPr lang="pl-PL" sz="1100" dirty="0"/>
        </a:p>
      </dgm:t>
    </dgm:pt>
    <dgm:pt modelId="{56F98964-2767-432D-85D5-FD79FB84E4BB}" type="parTrans" cxnId="{7F813616-A3C3-430A-B541-02D5BC891067}">
      <dgm:prSet/>
      <dgm:spPr/>
      <dgm:t>
        <a:bodyPr/>
        <a:lstStyle/>
        <a:p>
          <a:endParaRPr lang="pl-PL"/>
        </a:p>
      </dgm:t>
    </dgm:pt>
    <dgm:pt modelId="{8761753D-60B6-4080-BA6C-7133471AB44C}" type="sibTrans" cxnId="{7F813616-A3C3-430A-B541-02D5BC891067}">
      <dgm:prSet/>
      <dgm:spPr/>
      <dgm:t>
        <a:bodyPr/>
        <a:lstStyle/>
        <a:p>
          <a:endParaRPr lang="pl-PL" dirty="0"/>
        </a:p>
      </dgm:t>
    </dgm:pt>
    <dgm:pt modelId="{7F03FC5A-3E73-4857-B4FB-DAC1C9088D2A}">
      <dgm:prSet phldrT="[Tekst]" custT="1"/>
      <dgm:spPr/>
      <dgm:t>
        <a:bodyPr/>
        <a:lstStyle/>
        <a:p>
          <a:r>
            <a:rPr lang="pl-PL" sz="1100" dirty="0" smtClean="0"/>
            <a:t>68 mężczyzn</a:t>
          </a:r>
          <a:endParaRPr lang="pl-PL" sz="1100" dirty="0"/>
        </a:p>
      </dgm:t>
    </dgm:pt>
    <dgm:pt modelId="{70C4AA7C-1D80-4BB4-A08E-90549B43D54B}" type="parTrans" cxnId="{19845FBA-6A92-4838-A3F2-7B815F086AB6}">
      <dgm:prSet/>
      <dgm:spPr/>
      <dgm:t>
        <a:bodyPr/>
        <a:lstStyle/>
        <a:p>
          <a:endParaRPr lang="pl-PL"/>
        </a:p>
      </dgm:t>
    </dgm:pt>
    <dgm:pt modelId="{009167F4-F1D3-47B5-96EB-BAE930908BB4}" type="sibTrans" cxnId="{19845FBA-6A92-4838-A3F2-7B815F086AB6}">
      <dgm:prSet/>
      <dgm:spPr/>
      <dgm:t>
        <a:bodyPr/>
        <a:lstStyle/>
        <a:p>
          <a:endParaRPr lang="pl-PL" dirty="0"/>
        </a:p>
      </dgm:t>
    </dgm:pt>
    <dgm:pt modelId="{12BEF6A5-4529-481A-AF01-69CCE3A36CA4}">
      <dgm:prSet phldrT="[Tekst]" custT="1"/>
      <dgm:spPr/>
      <dgm:t>
        <a:bodyPr/>
        <a:lstStyle/>
        <a:p>
          <a:r>
            <a:rPr lang="pl-PL" sz="1100" dirty="0" smtClean="0"/>
            <a:t>408 </a:t>
          </a:r>
        </a:p>
        <a:p>
          <a:r>
            <a:rPr lang="pl-PL" sz="1000" dirty="0" smtClean="0"/>
            <a:t>uczestników</a:t>
          </a:r>
          <a:endParaRPr lang="pl-PL" sz="1000" dirty="0"/>
        </a:p>
      </dgm:t>
    </dgm:pt>
    <dgm:pt modelId="{506D5D45-C728-42F7-B00E-1B6DF28BAEE6}" type="parTrans" cxnId="{3BABC0D7-7EE4-4A73-B4B1-E34B84A0E81D}">
      <dgm:prSet/>
      <dgm:spPr/>
      <dgm:t>
        <a:bodyPr/>
        <a:lstStyle/>
        <a:p>
          <a:endParaRPr lang="pl-PL"/>
        </a:p>
      </dgm:t>
    </dgm:pt>
    <dgm:pt modelId="{6FE2E3CF-329D-433B-9771-589669777447}" type="sibTrans" cxnId="{3BABC0D7-7EE4-4A73-B4B1-E34B84A0E81D}">
      <dgm:prSet/>
      <dgm:spPr/>
      <dgm:t>
        <a:bodyPr/>
        <a:lstStyle/>
        <a:p>
          <a:endParaRPr lang="pl-PL"/>
        </a:p>
      </dgm:t>
    </dgm:pt>
    <dgm:pt modelId="{01B03C65-17B6-479F-BFEE-7E62F44A0C1C}" type="pres">
      <dgm:prSet presAssocID="{2465CABB-F355-46A4-B65E-AE131BA23E0D}" presName="linearFlow" presStyleCnt="0">
        <dgm:presLayoutVars>
          <dgm:dir/>
          <dgm:resizeHandles val="exact"/>
        </dgm:presLayoutVars>
      </dgm:prSet>
      <dgm:spPr/>
    </dgm:pt>
    <dgm:pt modelId="{1A0F299A-09BF-492D-940E-09C9F3C8907E}" type="pres">
      <dgm:prSet presAssocID="{D45E7AF5-EFB5-4CEC-8E82-21ACD44393B1}" presName="node" presStyleLbl="node1" presStyleIdx="0" presStyleCnt="3" custLinFactNeighborX="-928" custLinFactNeighborY="-14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C19FF6-AE0B-4E51-BDB7-EEE6FB9A8568}" type="pres">
      <dgm:prSet presAssocID="{8761753D-60B6-4080-BA6C-7133471AB44C}" presName="spacerL" presStyleCnt="0"/>
      <dgm:spPr/>
    </dgm:pt>
    <dgm:pt modelId="{8847A566-6B32-4D25-AC95-D7D1FFE8B298}" type="pres">
      <dgm:prSet presAssocID="{8761753D-60B6-4080-BA6C-7133471AB44C}" presName="sibTrans" presStyleLbl="sibTrans2D1" presStyleIdx="0" presStyleCnt="2"/>
      <dgm:spPr/>
      <dgm:t>
        <a:bodyPr/>
        <a:lstStyle/>
        <a:p>
          <a:endParaRPr lang="pl-PL"/>
        </a:p>
      </dgm:t>
    </dgm:pt>
    <dgm:pt modelId="{A43DA22E-AB41-413F-9D9E-30D3C4DBAA37}" type="pres">
      <dgm:prSet presAssocID="{8761753D-60B6-4080-BA6C-7133471AB44C}" presName="spacerR" presStyleCnt="0"/>
      <dgm:spPr/>
    </dgm:pt>
    <dgm:pt modelId="{07B3D0A2-B7FF-4CA3-ADEF-1FBA9556C2DA}" type="pres">
      <dgm:prSet presAssocID="{7F03FC5A-3E73-4857-B4FB-DAC1C9088D2A}" presName="node" presStyleLbl="node1" presStyleIdx="1" presStyleCnt="3" custScaleX="108286" custScaleY="966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3E9C1E-B134-4652-B8C4-2758A6D863E5}" type="pres">
      <dgm:prSet presAssocID="{009167F4-F1D3-47B5-96EB-BAE930908BB4}" presName="spacerL" presStyleCnt="0"/>
      <dgm:spPr/>
    </dgm:pt>
    <dgm:pt modelId="{C5801865-1F1D-4A84-BA2E-B9D1AFF53029}" type="pres">
      <dgm:prSet presAssocID="{009167F4-F1D3-47B5-96EB-BAE930908BB4}" presName="sibTrans" presStyleLbl="sibTrans2D1" presStyleIdx="1" presStyleCnt="2"/>
      <dgm:spPr/>
      <dgm:t>
        <a:bodyPr/>
        <a:lstStyle/>
        <a:p>
          <a:endParaRPr lang="pl-PL"/>
        </a:p>
      </dgm:t>
    </dgm:pt>
    <dgm:pt modelId="{5F4C933C-0F6B-4E1B-B360-A15689AE3E6E}" type="pres">
      <dgm:prSet presAssocID="{009167F4-F1D3-47B5-96EB-BAE930908BB4}" presName="spacerR" presStyleCnt="0"/>
      <dgm:spPr/>
    </dgm:pt>
    <dgm:pt modelId="{24322E29-DF60-4F4D-8AAA-0F6E790680A2}" type="pres">
      <dgm:prSet presAssocID="{12BEF6A5-4529-481A-AF01-69CCE3A36CA4}" presName="node" presStyleLbl="node1" presStyleIdx="2" presStyleCnt="3" custScaleX="133362" custScaleY="1154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93A3F0-7E8E-4454-92CB-B9189A1F811A}" type="presOf" srcId="{009167F4-F1D3-47B5-96EB-BAE930908BB4}" destId="{C5801865-1F1D-4A84-BA2E-B9D1AFF53029}" srcOrd="0" destOrd="0" presId="urn:microsoft.com/office/officeart/2005/8/layout/equation1"/>
    <dgm:cxn modelId="{6F42E20F-1F5A-4E6F-BAE1-36C8414E94CE}" type="presOf" srcId="{D45E7AF5-EFB5-4CEC-8E82-21ACD44393B1}" destId="{1A0F299A-09BF-492D-940E-09C9F3C8907E}" srcOrd="0" destOrd="0" presId="urn:microsoft.com/office/officeart/2005/8/layout/equation1"/>
    <dgm:cxn modelId="{19845FBA-6A92-4838-A3F2-7B815F086AB6}" srcId="{2465CABB-F355-46A4-B65E-AE131BA23E0D}" destId="{7F03FC5A-3E73-4857-B4FB-DAC1C9088D2A}" srcOrd="1" destOrd="0" parTransId="{70C4AA7C-1D80-4BB4-A08E-90549B43D54B}" sibTransId="{009167F4-F1D3-47B5-96EB-BAE930908BB4}"/>
    <dgm:cxn modelId="{7F813616-A3C3-430A-B541-02D5BC891067}" srcId="{2465CABB-F355-46A4-B65E-AE131BA23E0D}" destId="{D45E7AF5-EFB5-4CEC-8E82-21ACD44393B1}" srcOrd="0" destOrd="0" parTransId="{56F98964-2767-432D-85D5-FD79FB84E4BB}" sibTransId="{8761753D-60B6-4080-BA6C-7133471AB44C}"/>
    <dgm:cxn modelId="{3BABC0D7-7EE4-4A73-B4B1-E34B84A0E81D}" srcId="{2465CABB-F355-46A4-B65E-AE131BA23E0D}" destId="{12BEF6A5-4529-481A-AF01-69CCE3A36CA4}" srcOrd="2" destOrd="0" parTransId="{506D5D45-C728-42F7-B00E-1B6DF28BAEE6}" sibTransId="{6FE2E3CF-329D-433B-9771-589669777447}"/>
    <dgm:cxn modelId="{2F6B5F60-25D9-4FCC-B6FE-E106141AC718}" type="presOf" srcId="{8761753D-60B6-4080-BA6C-7133471AB44C}" destId="{8847A566-6B32-4D25-AC95-D7D1FFE8B298}" srcOrd="0" destOrd="0" presId="urn:microsoft.com/office/officeart/2005/8/layout/equation1"/>
    <dgm:cxn modelId="{CC879BBD-4E82-4141-B2F8-0F569FC18C6A}" type="presOf" srcId="{7F03FC5A-3E73-4857-B4FB-DAC1C9088D2A}" destId="{07B3D0A2-B7FF-4CA3-ADEF-1FBA9556C2DA}" srcOrd="0" destOrd="0" presId="urn:microsoft.com/office/officeart/2005/8/layout/equation1"/>
    <dgm:cxn modelId="{E8B9A875-54B7-4888-8008-BECC7FBAE51E}" type="presOf" srcId="{2465CABB-F355-46A4-B65E-AE131BA23E0D}" destId="{01B03C65-17B6-479F-BFEE-7E62F44A0C1C}" srcOrd="0" destOrd="0" presId="urn:microsoft.com/office/officeart/2005/8/layout/equation1"/>
    <dgm:cxn modelId="{84D4AE1E-2136-401C-BF5E-070F6287CE03}" type="presOf" srcId="{12BEF6A5-4529-481A-AF01-69CCE3A36CA4}" destId="{24322E29-DF60-4F4D-8AAA-0F6E790680A2}" srcOrd="0" destOrd="0" presId="urn:microsoft.com/office/officeart/2005/8/layout/equation1"/>
    <dgm:cxn modelId="{D74E600B-C976-4E65-999A-C13399D68B07}" type="presParOf" srcId="{01B03C65-17B6-479F-BFEE-7E62F44A0C1C}" destId="{1A0F299A-09BF-492D-940E-09C9F3C8907E}" srcOrd="0" destOrd="0" presId="urn:microsoft.com/office/officeart/2005/8/layout/equation1"/>
    <dgm:cxn modelId="{A6A31FFC-0995-4C4B-8A03-35BFD6D7446A}" type="presParOf" srcId="{01B03C65-17B6-479F-BFEE-7E62F44A0C1C}" destId="{10C19FF6-AE0B-4E51-BDB7-EEE6FB9A8568}" srcOrd="1" destOrd="0" presId="urn:microsoft.com/office/officeart/2005/8/layout/equation1"/>
    <dgm:cxn modelId="{6BCAE5F1-E84C-4F0B-A9E0-62E70A3A7BBF}" type="presParOf" srcId="{01B03C65-17B6-479F-BFEE-7E62F44A0C1C}" destId="{8847A566-6B32-4D25-AC95-D7D1FFE8B298}" srcOrd="2" destOrd="0" presId="urn:microsoft.com/office/officeart/2005/8/layout/equation1"/>
    <dgm:cxn modelId="{1D8D6E6C-EA8B-4665-9EDB-62251EEF655B}" type="presParOf" srcId="{01B03C65-17B6-479F-BFEE-7E62F44A0C1C}" destId="{A43DA22E-AB41-413F-9D9E-30D3C4DBAA37}" srcOrd="3" destOrd="0" presId="urn:microsoft.com/office/officeart/2005/8/layout/equation1"/>
    <dgm:cxn modelId="{CF706B83-0B6C-42ED-8D4D-B079868F77B0}" type="presParOf" srcId="{01B03C65-17B6-479F-BFEE-7E62F44A0C1C}" destId="{07B3D0A2-B7FF-4CA3-ADEF-1FBA9556C2DA}" srcOrd="4" destOrd="0" presId="urn:microsoft.com/office/officeart/2005/8/layout/equation1"/>
    <dgm:cxn modelId="{147FCE31-C15E-4EE4-9B84-927755F60F9E}" type="presParOf" srcId="{01B03C65-17B6-479F-BFEE-7E62F44A0C1C}" destId="{0E3E9C1E-B134-4652-B8C4-2758A6D863E5}" srcOrd="5" destOrd="0" presId="urn:microsoft.com/office/officeart/2005/8/layout/equation1"/>
    <dgm:cxn modelId="{FCFDFB60-A426-4FD4-A453-1CD5B73AA0E8}" type="presParOf" srcId="{01B03C65-17B6-479F-BFEE-7E62F44A0C1C}" destId="{C5801865-1F1D-4A84-BA2E-B9D1AFF53029}" srcOrd="6" destOrd="0" presId="urn:microsoft.com/office/officeart/2005/8/layout/equation1"/>
    <dgm:cxn modelId="{0A0178A6-C612-4ABC-ABD7-66FF12D20871}" type="presParOf" srcId="{01B03C65-17B6-479F-BFEE-7E62F44A0C1C}" destId="{5F4C933C-0F6B-4E1B-B360-A15689AE3E6E}" srcOrd="7" destOrd="0" presId="urn:microsoft.com/office/officeart/2005/8/layout/equation1"/>
    <dgm:cxn modelId="{1B8C1519-F734-4F74-952A-2C06BD7ED759}" type="presParOf" srcId="{01B03C65-17B6-479F-BFEE-7E62F44A0C1C}" destId="{24322E29-DF60-4F4D-8AAA-0F6E790680A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491EB-AB6C-4779-BCFF-4110C56FE9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8A5DE3-E7E5-4189-8383-91B904F94344}">
      <dgm:prSet phldrT="[Tekst]" custT="1"/>
      <dgm:spPr/>
      <dgm:t>
        <a:bodyPr/>
        <a:lstStyle/>
        <a:p>
          <a:r>
            <a:rPr lang="pl-PL" sz="1400" dirty="0" smtClean="0"/>
            <a:t>Zadanie 1</a:t>
          </a:r>
          <a:endParaRPr lang="pl-PL" sz="1400" dirty="0"/>
        </a:p>
      </dgm:t>
    </dgm:pt>
    <dgm:pt modelId="{77D9D31F-AD71-48FD-8143-445EE5F4C39C}" type="parTrans" cxnId="{0C27A7B6-18A4-48F5-B3DA-6DE006469514}">
      <dgm:prSet/>
      <dgm:spPr/>
      <dgm:t>
        <a:bodyPr/>
        <a:lstStyle/>
        <a:p>
          <a:endParaRPr lang="pl-PL"/>
        </a:p>
      </dgm:t>
    </dgm:pt>
    <dgm:pt modelId="{3ADA92D5-D7AD-4908-9518-5212CBFE27FC}" type="sibTrans" cxnId="{0C27A7B6-18A4-48F5-B3DA-6DE006469514}">
      <dgm:prSet/>
      <dgm:spPr/>
      <dgm:t>
        <a:bodyPr/>
        <a:lstStyle/>
        <a:p>
          <a:endParaRPr lang="pl-PL"/>
        </a:p>
      </dgm:t>
    </dgm:pt>
    <dgm:pt modelId="{B0C8A58C-12D8-48F9-B8AF-B4862E307F70}">
      <dgm:prSet phldrT="[Tekst]" custT="1"/>
      <dgm:spPr/>
      <dgm:t>
        <a:bodyPr anchor="ctr"/>
        <a:lstStyle/>
        <a:p>
          <a:r>
            <a:rPr lang="pl-PL" sz="1600" dirty="0" smtClean="0"/>
            <a:t>Wspieranie placówek oświatowych poprzez realizację Rocznych Planów Wspomagania w oparciu o dwie oferty doskonalenia</a:t>
          </a:r>
          <a:r>
            <a:rPr lang="pl-PL" sz="1200" dirty="0" smtClean="0"/>
            <a:t>.</a:t>
          </a:r>
          <a:endParaRPr lang="pl-PL" sz="1200" dirty="0"/>
        </a:p>
      </dgm:t>
    </dgm:pt>
    <dgm:pt modelId="{62C3956A-718A-450C-9F01-0FA0672A8291}" type="parTrans" cxnId="{BFF1E75E-E792-43BA-A6A4-A9FD5298B7D6}">
      <dgm:prSet/>
      <dgm:spPr/>
      <dgm:t>
        <a:bodyPr/>
        <a:lstStyle/>
        <a:p>
          <a:endParaRPr lang="pl-PL"/>
        </a:p>
      </dgm:t>
    </dgm:pt>
    <dgm:pt modelId="{D3D6A060-10B2-460D-B666-548F25B1BB71}" type="sibTrans" cxnId="{BFF1E75E-E792-43BA-A6A4-A9FD5298B7D6}">
      <dgm:prSet/>
      <dgm:spPr/>
      <dgm:t>
        <a:bodyPr/>
        <a:lstStyle/>
        <a:p>
          <a:endParaRPr lang="pl-PL"/>
        </a:p>
      </dgm:t>
    </dgm:pt>
    <dgm:pt modelId="{9799D612-BF55-43F0-B6F6-0B6155DA88E1}">
      <dgm:prSet phldrT="[Tekst]" custT="1"/>
      <dgm:spPr/>
      <dgm:t>
        <a:bodyPr/>
        <a:lstStyle/>
        <a:p>
          <a:r>
            <a:rPr lang="pl-PL" sz="1400" dirty="0" smtClean="0"/>
            <a:t>Zadanie</a:t>
          </a:r>
          <a:r>
            <a:rPr lang="pl-PL" sz="1600" dirty="0" smtClean="0"/>
            <a:t> 2 </a:t>
          </a:r>
          <a:endParaRPr lang="pl-PL" sz="1600" dirty="0"/>
        </a:p>
      </dgm:t>
    </dgm:pt>
    <dgm:pt modelId="{5CE79041-0F2F-4ABA-BC6F-4AAEAF1211B5}" type="parTrans" cxnId="{EA02180C-509B-44E5-91E7-21A876ACD215}">
      <dgm:prSet/>
      <dgm:spPr/>
      <dgm:t>
        <a:bodyPr/>
        <a:lstStyle/>
        <a:p>
          <a:endParaRPr lang="pl-PL"/>
        </a:p>
      </dgm:t>
    </dgm:pt>
    <dgm:pt modelId="{F7FFC140-6E8A-45AD-A268-FC5BDEC2CB45}" type="sibTrans" cxnId="{EA02180C-509B-44E5-91E7-21A876ACD215}">
      <dgm:prSet/>
      <dgm:spPr/>
      <dgm:t>
        <a:bodyPr/>
        <a:lstStyle/>
        <a:p>
          <a:endParaRPr lang="pl-PL"/>
        </a:p>
      </dgm:t>
    </dgm:pt>
    <dgm:pt modelId="{5EDE46BE-BCB5-46C1-9C4B-2A59E1945BCC}">
      <dgm:prSet phldrT="[Tekst]" custT="1"/>
      <dgm:spPr/>
      <dgm:t>
        <a:bodyPr anchor="ctr"/>
        <a:lstStyle/>
        <a:p>
          <a:r>
            <a:rPr lang="pl-PL" sz="1600" dirty="0" smtClean="0"/>
            <a:t>Prowadzenie lokalnych sieci współpracy i samokształcenia</a:t>
          </a:r>
          <a:endParaRPr lang="pl-PL" sz="1600" dirty="0"/>
        </a:p>
      </dgm:t>
    </dgm:pt>
    <dgm:pt modelId="{8A278E90-AAB6-42C3-AB0F-4EC40AC55F27}" type="parTrans" cxnId="{D672B8B4-8295-41F6-85AA-F982D779193C}">
      <dgm:prSet/>
      <dgm:spPr/>
      <dgm:t>
        <a:bodyPr/>
        <a:lstStyle/>
        <a:p>
          <a:endParaRPr lang="pl-PL"/>
        </a:p>
      </dgm:t>
    </dgm:pt>
    <dgm:pt modelId="{06215D39-426B-4D4F-AC32-9300A86B5D41}" type="sibTrans" cxnId="{D672B8B4-8295-41F6-85AA-F982D779193C}">
      <dgm:prSet/>
      <dgm:spPr/>
      <dgm:t>
        <a:bodyPr/>
        <a:lstStyle/>
        <a:p>
          <a:endParaRPr lang="pl-PL"/>
        </a:p>
      </dgm:t>
    </dgm:pt>
    <dgm:pt modelId="{EA054E51-35BA-4A7C-B1D5-78BF677A7E31}">
      <dgm:prSet custT="1"/>
      <dgm:spPr/>
      <dgm:t>
        <a:bodyPr/>
        <a:lstStyle/>
        <a:p>
          <a:r>
            <a:rPr lang="pl-PL" sz="1400" dirty="0" smtClean="0"/>
            <a:t>Zadanie</a:t>
          </a:r>
          <a:r>
            <a:rPr lang="pl-PL" sz="1600" dirty="0" smtClean="0"/>
            <a:t> 3 </a:t>
          </a:r>
          <a:endParaRPr lang="pl-PL" sz="1600" dirty="0"/>
        </a:p>
      </dgm:t>
    </dgm:pt>
    <dgm:pt modelId="{6DCE9D92-E987-49A7-A07D-0D92D78B94DD}" type="parTrans" cxnId="{DEB91024-5553-4CEF-9A0E-68B79F343605}">
      <dgm:prSet/>
      <dgm:spPr/>
      <dgm:t>
        <a:bodyPr/>
        <a:lstStyle/>
        <a:p>
          <a:endParaRPr lang="pl-PL"/>
        </a:p>
      </dgm:t>
    </dgm:pt>
    <dgm:pt modelId="{925DBED6-06EC-488D-8641-A86AA6FAEAC2}" type="sibTrans" cxnId="{DEB91024-5553-4CEF-9A0E-68B79F343605}">
      <dgm:prSet/>
      <dgm:spPr/>
      <dgm:t>
        <a:bodyPr/>
        <a:lstStyle/>
        <a:p>
          <a:endParaRPr lang="pl-PL"/>
        </a:p>
      </dgm:t>
    </dgm:pt>
    <dgm:pt modelId="{91ABBC61-541A-4830-B517-15A4CB7BDF74}">
      <dgm:prSet custT="1"/>
      <dgm:spPr/>
      <dgm:t>
        <a:bodyPr anchor="ctr"/>
        <a:lstStyle/>
        <a:p>
          <a:r>
            <a:rPr lang="pl-PL" sz="1600" dirty="0" smtClean="0"/>
            <a:t>Opracowanie i monitorowanie realizacji Powiatowego Programu Wspomagania</a:t>
          </a:r>
          <a:endParaRPr lang="pl-PL" sz="1600" dirty="0"/>
        </a:p>
      </dgm:t>
    </dgm:pt>
    <dgm:pt modelId="{7A644A93-AF51-439A-936B-65755C064C39}" type="parTrans" cxnId="{B4329EA5-EF97-48B9-A072-0620F7167D86}">
      <dgm:prSet/>
      <dgm:spPr/>
      <dgm:t>
        <a:bodyPr/>
        <a:lstStyle/>
        <a:p>
          <a:endParaRPr lang="pl-PL"/>
        </a:p>
      </dgm:t>
    </dgm:pt>
    <dgm:pt modelId="{753483F5-FB34-4F27-BBB7-3A64CF36329F}" type="sibTrans" cxnId="{B4329EA5-EF97-48B9-A072-0620F7167D86}">
      <dgm:prSet/>
      <dgm:spPr/>
      <dgm:t>
        <a:bodyPr/>
        <a:lstStyle/>
        <a:p>
          <a:endParaRPr lang="pl-PL"/>
        </a:p>
      </dgm:t>
    </dgm:pt>
    <dgm:pt modelId="{B0E40E47-6938-4A53-B3B9-CFD47F6341C4}" type="pres">
      <dgm:prSet presAssocID="{515491EB-AB6C-4779-BCFF-4110C56FE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AC18CD-41FA-4398-B717-A162EF74065E}" type="pres">
      <dgm:prSet presAssocID="{5A8A5DE3-E7E5-4189-8383-91B904F94344}" presName="parentText" presStyleLbl="node1" presStyleIdx="0" presStyleCnt="3" custScaleY="94834" custLinFactNeighborX="-1408" custLinFactNeighborY="-318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D45205-CBCC-4362-9596-937891167598}" type="pres">
      <dgm:prSet presAssocID="{5A8A5DE3-E7E5-4189-8383-91B904F94344}" presName="childText" presStyleLbl="revTx" presStyleIdx="0" presStyleCnt="3" custScaleY="2060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925C34-CE2D-4DBE-8D27-6B749C3EEFC9}" type="pres">
      <dgm:prSet presAssocID="{9799D612-BF55-43F0-B6F6-0B6155DA88E1}" presName="parentText" presStyleLbl="node1" presStyleIdx="1" presStyleCnt="3" custScaleY="93042" custLinFactNeighborX="1408" custLinFactNeighborY="723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D2645-4689-4074-BE0F-FE94836B19CC}" type="pres">
      <dgm:prSet presAssocID="{9799D612-BF55-43F0-B6F6-0B6155DA88E1}" presName="childText" presStyleLbl="revTx" presStyleIdx="1" presStyleCnt="3" custScaleY="2130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462E13-DE6D-4688-A3DC-0CA989D43214}" type="pres">
      <dgm:prSet presAssocID="{EA054E51-35BA-4A7C-B1D5-78BF677A7E31}" presName="parentText" presStyleLbl="node1" presStyleIdx="2" presStyleCnt="3" custScaleY="83530" custLinFactNeighborY="-989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03851-283D-46B2-BDC5-45C3715F5E77}" type="pres">
      <dgm:prSet presAssocID="{EA054E51-35BA-4A7C-B1D5-78BF677A7E31}" presName="childText" presStyleLbl="revTx" presStyleIdx="2" presStyleCnt="3" custScaleY="1805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27A7B6-18A4-48F5-B3DA-6DE006469514}" srcId="{515491EB-AB6C-4779-BCFF-4110C56FE96D}" destId="{5A8A5DE3-E7E5-4189-8383-91B904F94344}" srcOrd="0" destOrd="0" parTransId="{77D9D31F-AD71-48FD-8143-445EE5F4C39C}" sibTransId="{3ADA92D5-D7AD-4908-9518-5212CBFE27FC}"/>
    <dgm:cxn modelId="{B00E9BF9-E14F-4B62-9989-89234BDDA742}" type="presOf" srcId="{5EDE46BE-BCB5-46C1-9C4B-2A59E1945BCC}" destId="{4B0D2645-4689-4074-BE0F-FE94836B19CC}" srcOrd="0" destOrd="0" presId="urn:microsoft.com/office/officeart/2005/8/layout/vList2"/>
    <dgm:cxn modelId="{EA02180C-509B-44E5-91E7-21A876ACD215}" srcId="{515491EB-AB6C-4779-BCFF-4110C56FE96D}" destId="{9799D612-BF55-43F0-B6F6-0B6155DA88E1}" srcOrd="1" destOrd="0" parTransId="{5CE79041-0F2F-4ABA-BC6F-4AAEAF1211B5}" sibTransId="{F7FFC140-6E8A-45AD-A268-FC5BDEC2CB45}"/>
    <dgm:cxn modelId="{B9874D08-C9F5-4EA4-8872-A9F4830D096D}" type="presOf" srcId="{91ABBC61-541A-4830-B517-15A4CB7BDF74}" destId="{D5303851-283D-46B2-BDC5-45C3715F5E77}" srcOrd="0" destOrd="0" presId="urn:microsoft.com/office/officeart/2005/8/layout/vList2"/>
    <dgm:cxn modelId="{7E6FE675-C95F-4861-93B8-AD3378DBFC75}" type="presOf" srcId="{515491EB-AB6C-4779-BCFF-4110C56FE96D}" destId="{B0E40E47-6938-4A53-B3B9-CFD47F6341C4}" srcOrd="0" destOrd="0" presId="urn:microsoft.com/office/officeart/2005/8/layout/vList2"/>
    <dgm:cxn modelId="{B6AC2095-0482-48BF-B785-13114FC454BB}" type="presOf" srcId="{EA054E51-35BA-4A7C-B1D5-78BF677A7E31}" destId="{61462E13-DE6D-4688-A3DC-0CA989D43214}" srcOrd="0" destOrd="0" presId="urn:microsoft.com/office/officeart/2005/8/layout/vList2"/>
    <dgm:cxn modelId="{D672B8B4-8295-41F6-85AA-F982D779193C}" srcId="{9799D612-BF55-43F0-B6F6-0B6155DA88E1}" destId="{5EDE46BE-BCB5-46C1-9C4B-2A59E1945BCC}" srcOrd="0" destOrd="0" parTransId="{8A278E90-AAB6-42C3-AB0F-4EC40AC55F27}" sibTransId="{06215D39-426B-4D4F-AC32-9300A86B5D41}"/>
    <dgm:cxn modelId="{B4329EA5-EF97-48B9-A072-0620F7167D86}" srcId="{EA054E51-35BA-4A7C-B1D5-78BF677A7E31}" destId="{91ABBC61-541A-4830-B517-15A4CB7BDF74}" srcOrd="0" destOrd="0" parTransId="{7A644A93-AF51-439A-936B-65755C064C39}" sibTransId="{753483F5-FB34-4F27-BBB7-3A64CF36329F}"/>
    <dgm:cxn modelId="{DEB91024-5553-4CEF-9A0E-68B79F343605}" srcId="{515491EB-AB6C-4779-BCFF-4110C56FE96D}" destId="{EA054E51-35BA-4A7C-B1D5-78BF677A7E31}" srcOrd="2" destOrd="0" parTransId="{6DCE9D92-E987-49A7-A07D-0D92D78B94DD}" sibTransId="{925DBED6-06EC-488D-8641-A86AA6FAEAC2}"/>
    <dgm:cxn modelId="{BFF1E75E-E792-43BA-A6A4-A9FD5298B7D6}" srcId="{5A8A5DE3-E7E5-4189-8383-91B904F94344}" destId="{B0C8A58C-12D8-48F9-B8AF-B4862E307F70}" srcOrd="0" destOrd="0" parTransId="{62C3956A-718A-450C-9F01-0FA0672A8291}" sibTransId="{D3D6A060-10B2-460D-B666-548F25B1BB71}"/>
    <dgm:cxn modelId="{3943ED9A-FA7A-4176-BA72-E82A259AA1F1}" type="presOf" srcId="{B0C8A58C-12D8-48F9-B8AF-B4862E307F70}" destId="{C5D45205-CBCC-4362-9596-937891167598}" srcOrd="0" destOrd="0" presId="urn:microsoft.com/office/officeart/2005/8/layout/vList2"/>
    <dgm:cxn modelId="{FB4EACBE-45A8-4113-A4F5-FA0601E9709E}" type="presOf" srcId="{9799D612-BF55-43F0-B6F6-0B6155DA88E1}" destId="{40925C34-CE2D-4DBE-8D27-6B749C3EEFC9}" srcOrd="0" destOrd="0" presId="urn:microsoft.com/office/officeart/2005/8/layout/vList2"/>
    <dgm:cxn modelId="{12E237D3-F176-4F6B-934C-BADF05CE87BD}" type="presOf" srcId="{5A8A5DE3-E7E5-4189-8383-91B904F94344}" destId="{3BAC18CD-41FA-4398-B717-A162EF74065E}" srcOrd="0" destOrd="0" presId="urn:microsoft.com/office/officeart/2005/8/layout/vList2"/>
    <dgm:cxn modelId="{59482B08-9C05-4A8F-9423-3CFDEC6A4A16}" type="presParOf" srcId="{B0E40E47-6938-4A53-B3B9-CFD47F6341C4}" destId="{3BAC18CD-41FA-4398-B717-A162EF74065E}" srcOrd="0" destOrd="0" presId="urn:microsoft.com/office/officeart/2005/8/layout/vList2"/>
    <dgm:cxn modelId="{03D7D680-F715-4A78-AFF1-7ABE9401E36A}" type="presParOf" srcId="{B0E40E47-6938-4A53-B3B9-CFD47F6341C4}" destId="{C5D45205-CBCC-4362-9596-937891167598}" srcOrd="1" destOrd="0" presId="urn:microsoft.com/office/officeart/2005/8/layout/vList2"/>
    <dgm:cxn modelId="{EEC57E70-8520-482B-905B-7498D6121A17}" type="presParOf" srcId="{B0E40E47-6938-4A53-B3B9-CFD47F6341C4}" destId="{40925C34-CE2D-4DBE-8D27-6B749C3EEFC9}" srcOrd="2" destOrd="0" presId="urn:microsoft.com/office/officeart/2005/8/layout/vList2"/>
    <dgm:cxn modelId="{5291D664-81C1-4BB1-8466-E6161B1299FA}" type="presParOf" srcId="{B0E40E47-6938-4A53-B3B9-CFD47F6341C4}" destId="{4B0D2645-4689-4074-BE0F-FE94836B19CC}" srcOrd="3" destOrd="0" presId="urn:microsoft.com/office/officeart/2005/8/layout/vList2"/>
    <dgm:cxn modelId="{FDC0F32B-EF48-42AE-BE9A-4100595D53C8}" type="presParOf" srcId="{B0E40E47-6938-4A53-B3B9-CFD47F6341C4}" destId="{61462E13-DE6D-4688-A3DC-0CA989D43214}" srcOrd="4" destOrd="0" presId="urn:microsoft.com/office/officeart/2005/8/layout/vList2"/>
    <dgm:cxn modelId="{7567DD69-8F4D-46AC-B6F2-132061555B14}" type="presParOf" srcId="{B0E40E47-6938-4A53-B3B9-CFD47F6341C4}" destId="{D5303851-283D-46B2-BDC5-45C3715F5E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608F5-8712-4241-8C3D-E207DE24FB8D}">
      <dsp:nvSpPr>
        <dsp:cNvPr id="0" name=""/>
        <dsp:cNvSpPr/>
      </dsp:nvSpPr>
      <dsp:spPr>
        <a:xfrm>
          <a:off x="3095646" y="0"/>
          <a:ext cx="4643470" cy="11282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Pilotaż nowego modelu systemu doskonalenia i zewnętrznego wspomagania pracy szkoły. Stworzenie spójności edukacyjnej. Budowanie sieci współpracy.</a:t>
          </a:r>
          <a:endParaRPr lang="pl-PL" sz="1400" kern="1200" dirty="0"/>
        </a:p>
      </dsp:txBody>
      <dsp:txXfrm>
        <a:off x="3095646" y="0"/>
        <a:ext cx="4643470" cy="1128239"/>
      </dsp:txXfrm>
    </dsp:sp>
    <dsp:sp modelId="{CE1B197A-06C7-456C-BD6C-EC789448EC7B}">
      <dsp:nvSpPr>
        <dsp:cNvPr id="0" name=""/>
        <dsp:cNvSpPr/>
      </dsp:nvSpPr>
      <dsp:spPr>
        <a:xfrm>
          <a:off x="0" y="0"/>
          <a:ext cx="3095646" cy="1128239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 jakim celu realizowany był projekt dotyczący kompleksowego wspomagania rozwoju szkół?</a:t>
          </a:r>
          <a:endParaRPr lang="pl-PL" sz="1400" kern="1200" dirty="0"/>
        </a:p>
      </dsp:txBody>
      <dsp:txXfrm>
        <a:off x="0" y="0"/>
        <a:ext cx="3095646" cy="1128239"/>
      </dsp:txXfrm>
    </dsp:sp>
    <dsp:sp modelId="{DB6C1C25-BBD2-42DC-B447-5E40EF0770EB}">
      <dsp:nvSpPr>
        <dsp:cNvPr id="0" name=""/>
        <dsp:cNvSpPr/>
      </dsp:nvSpPr>
      <dsp:spPr>
        <a:xfrm>
          <a:off x="3095646" y="1241063"/>
          <a:ext cx="4643470" cy="1128239"/>
        </a:xfrm>
        <a:prstGeom prst="rightArrow">
          <a:avLst>
            <a:gd name="adj1" fmla="val 75000"/>
            <a:gd name="adj2" fmla="val 50000"/>
          </a:avLst>
        </a:prstGeom>
        <a:solidFill>
          <a:srgbClr val="CCFF99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Wrzesień 2013 – grudzień 2014</a:t>
          </a:r>
          <a:endParaRPr lang="pl-PL" sz="1600" b="1" kern="1200" dirty="0"/>
        </a:p>
      </dsp:txBody>
      <dsp:txXfrm>
        <a:off x="3095646" y="1241063"/>
        <a:ext cx="4643470" cy="1128239"/>
      </dsp:txXfrm>
    </dsp:sp>
    <dsp:sp modelId="{F292F7F9-AC09-4470-934C-F8877D8215FD}">
      <dsp:nvSpPr>
        <dsp:cNvPr id="0" name=""/>
        <dsp:cNvSpPr/>
      </dsp:nvSpPr>
      <dsp:spPr>
        <a:xfrm>
          <a:off x="0" y="1241063"/>
          <a:ext cx="3095646" cy="1128239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Okres realizacji projektu</a:t>
          </a:r>
          <a:endParaRPr lang="pl-PL" sz="1600" b="1" kern="1200" dirty="0"/>
        </a:p>
      </dsp:txBody>
      <dsp:txXfrm>
        <a:off x="0" y="1241063"/>
        <a:ext cx="3095646" cy="1128239"/>
      </dsp:txXfrm>
    </dsp:sp>
    <dsp:sp modelId="{5301BA39-411F-46A2-99CD-0BE0E3230CDE}">
      <dsp:nvSpPr>
        <dsp:cNvPr id="0" name=""/>
        <dsp:cNvSpPr/>
      </dsp:nvSpPr>
      <dsp:spPr>
        <a:xfrm>
          <a:off x="3095646" y="2482127"/>
          <a:ext cx="4643470" cy="1128239"/>
        </a:xfrm>
        <a:prstGeom prst="rightArrow">
          <a:avLst>
            <a:gd name="adj1" fmla="val 75000"/>
            <a:gd name="adj2" fmla="val 50000"/>
          </a:avLst>
        </a:prstGeom>
        <a:solidFill>
          <a:srgbClr val="99CCFF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570 433,28</a:t>
          </a:r>
          <a:endParaRPr lang="pl-PL" sz="1600" b="1" kern="1200" dirty="0"/>
        </a:p>
      </dsp:txBody>
      <dsp:txXfrm>
        <a:off x="3095646" y="2482127"/>
        <a:ext cx="4643470" cy="1128239"/>
      </dsp:txXfrm>
    </dsp:sp>
    <dsp:sp modelId="{D9D10940-7220-452C-831E-6E9018FDDDDE}">
      <dsp:nvSpPr>
        <dsp:cNvPr id="0" name=""/>
        <dsp:cNvSpPr/>
      </dsp:nvSpPr>
      <dsp:spPr>
        <a:xfrm>
          <a:off x="0" y="2482127"/>
          <a:ext cx="3095646" cy="1128239"/>
        </a:xfrm>
        <a:prstGeom prst="roundRect">
          <a:avLst/>
        </a:prstGeom>
        <a:solidFill>
          <a:srgbClr val="CC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Końcowa wartość projektu</a:t>
          </a:r>
          <a:endParaRPr lang="pl-PL" sz="1600" b="1" kern="1200" dirty="0"/>
        </a:p>
      </dsp:txBody>
      <dsp:txXfrm>
        <a:off x="0" y="2482127"/>
        <a:ext cx="3095646" cy="1128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88287-6144-47C0-9628-915CE22DC48C}">
      <dsp:nvSpPr>
        <dsp:cNvPr id="0" name=""/>
        <dsp:cNvSpPr/>
      </dsp:nvSpPr>
      <dsp:spPr>
        <a:xfrm rot="16200000">
          <a:off x="538379" y="-538379"/>
          <a:ext cx="1038598" cy="21153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6 przedszkoli </a:t>
          </a:r>
          <a:endParaRPr lang="pl-PL" sz="1500" kern="1200" dirty="0"/>
        </a:p>
      </dsp:txBody>
      <dsp:txXfrm rot="16200000">
        <a:off x="668204" y="-668204"/>
        <a:ext cx="778948" cy="2115358"/>
      </dsp:txXfrm>
    </dsp:sp>
    <dsp:sp modelId="{284F80B0-E0ED-45E7-850D-22F95D352742}">
      <dsp:nvSpPr>
        <dsp:cNvPr id="0" name=""/>
        <dsp:cNvSpPr/>
      </dsp:nvSpPr>
      <dsp:spPr>
        <a:xfrm>
          <a:off x="2115358" y="0"/>
          <a:ext cx="2115358" cy="103859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10 gimnazjów</a:t>
          </a:r>
          <a:endParaRPr lang="pl-PL" sz="1500" kern="1200" dirty="0"/>
        </a:p>
      </dsp:txBody>
      <dsp:txXfrm>
        <a:off x="2115358" y="0"/>
        <a:ext cx="2115358" cy="778948"/>
      </dsp:txXfrm>
    </dsp:sp>
    <dsp:sp modelId="{FAD9F921-B37D-4E88-B29F-C4D1B4DD6872}">
      <dsp:nvSpPr>
        <dsp:cNvPr id="0" name=""/>
        <dsp:cNvSpPr/>
      </dsp:nvSpPr>
      <dsp:spPr>
        <a:xfrm rot="10800000">
          <a:off x="0" y="1038598"/>
          <a:ext cx="2115358" cy="103859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12 szkół podstawowych </a:t>
          </a:r>
          <a:endParaRPr lang="pl-PL" sz="1500" kern="1200" dirty="0"/>
        </a:p>
      </dsp:txBody>
      <dsp:txXfrm rot="10800000">
        <a:off x="0" y="1298248"/>
        <a:ext cx="2115358" cy="778948"/>
      </dsp:txXfrm>
    </dsp:sp>
    <dsp:sp modelId="{13C2B285-A3DB-431A-9819-0E59AB2370F9}">
      <dsp:nvSpPr>
        <dsp:cNvPr id="0" name=""/>
        <dsp:cNvSpPr/>
      </dsp:nvSpPr>
      <dsp:spPr>
        <a:xfrm rot="5400000">
          <a:off x="2653738" y="500218"/>
          <a:ext cx="1038598" cy="21153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3 szkoły ponadgimnazjalne </a:t>
          </a:r>
          <a:endParaRPr lang="pl-PL" sz="1500" kern="1200" dirty="0"/>
        </a:p>
      </dsp:txBody>
      <dsp:txXfrm rot="5400000">
        <a:off x="2783563" y="630043"/>
        <a:ext cx="778948" cy="2115358"/>
      </dsp:txXfrm>
    </dsp:sp>
    <dsp:sp modelId="{5D33B070-8BD0-4D1E-8E6C-B459320CA919}">
      <dsp:nvSpPr>
        <dsp:cNvPr id="0" name=""/>
        <dsp:cNvSpPr/>
      </dsp:nvSpPr>
      <dsp:spPr>
        <a:xfrm>
          <a:off x="1480750" y="778948"/>
          <a:ext cx="1269215" cy="51929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31 placówek</a:t>
          </a:r>
          <a:endParaRPr lang="pl-PL" sz="1500" kern="1200" dirty="0"/>
        </a:p>
      </dsp:txBody>
      <dsp:txXfrm>
        <a:off x="1480750" y="778948"/>
        <a:ext cx="1269215" cy="5192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F299A-09BF-492D-940E-09C9F3C8907E}">
      <dsp:nvSpPr>
        <dsp:cNvPr id="0" name=""/>
        <dsp:cNvSpPr/>
      </dsp:nvSpPr>
      <dsp:spPr>
        <a:xfrm>
          <a:off x="572437" y="73646"/>
          <a:ext cx="1155577" cy="115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340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kobiet</a:t>
          </a:r>
          <a:endParaRPr lang="pl-PL" sz="1100" kern="1200" dirty="0"/>
        </a:p>
      </dsp:txBody>
      <dsp:txXfrm>
        <a:off x="572437" y="73646"/>
        <a:ext cx="1155577" cy="1155577"/>
      </dsp:txXfrm>
    </dsp:sp>
    <dsp:sp modelId="{8847A566-6B32-4D25-AC95-D7D1FFE8B298}">
      <dsp:nvSpPr>
        <dsp:cNvPr id="0" name=""/>
        <dsp:cNvSpPr/>
      </dsp:nvSpPr>
      <dsp:spPr>
        <a:xfrm>
          <a:off x="1822717" y="332553"/>
          <a:ext cx="670234" cy="6702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1822717" y="332553"/>
        <a:ext cx="670234" cy="670234"/>
      </dsp:txXfrm>
    </dsp:sp>
    <dsp:sp modelId="{07B3D0A2-B7FF-4CA3-ADEF-1FBA9556C2DA}">
      <dsp:nvSpPr>
        <dsp:cNvPr id="0" name=""/>
        <dsp:cNvSpPr/>
      </dsp:nvSpPr>
      <dsp:spPr>
        <a:xfrm>
          <a:off x="2586785" y="109399"/>
          <a:ext cx="1251328" cy="1116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68 mężczyzn</a:t>
          </a:r>
          <a:endParaRPr lang="pl-PL" sz="1100" kern="1200" dirty="0"/>
        </a:p>
      </dsp:txBody>
      <dsp:txXfrm>
        <a:off x="2586785" y="109399"/>
        <a:ext cx="1251328" cy="1116541"/>
      </dsp:txXfrm>
    </dsp:sp>
    <dsp:sp modelId="{C5801865-1F1D-4A84-BA2E-B9D1AFF53029}">
      <dsp:nvSpPr>
        <dsp:cNvPr id="0" name=""/>
        <dsp:cNvSpPr/>
      </dsp:nvSpPr>
      <dsp:spPr>
        <a:xfrm>
          <a:off x="3931946" y="332553"/>
          <a:ext cx="670234" cy="67023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>
        <a:off x="3931946" y="332553"/>
        <a:ext cx="670234" cy="670234"/>
      </dsp:txXfrm>
    </dsp:sp>
    <dsp:sp modelId="{24322E29-DF60-4F4D-8AAA-0F6E790680A2}">
      <dsp:nvSpPr>
        <dsp:cNvPr id="0" name=""/>
        <dsp:cNvSpPr/>
      </dsp:nvSpPr>
      <dsp:spPr>
        <a:xfrm>
          <a:off x="4696014" y="590"/>
          <a:ext cx="1541100" cy="1334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408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uczestników</a:t>
          </a:r>
          <a:endParaRPr lang="pl-PL" sz="1000" kern="1200" dirty="0"/>
        </a:p>
      </dsp:txBody>
      <dsp:txXfrm>
        <a:off x="4696014" y="590"/>
        <a:ext cx="1541100" cy="13341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C18CD-41FA-4398-B717-A162EF74065E}">
      <dsp:nvSpPr>
        <dsp:cNvPr id="0" name=""/>
        <dsp:cNvSpPr/>
      </dsp:nvSpPr>
      <dsp:spPr>
        <a:xfrm>
          <a:off x="0" y="24337"/>
          <a:ext cx="7326364" cy="372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Zadanie 1</a:t>
          </a:r>
          <a:endParaRPr lang="pl-PL" sz="1400" kern="1200" dirty="0"/>
        </a:p>
      </dsp:txBody>
      <dsp:txXfrm>
        <a:off x="0" y="24337"/>
        <a:ext cx="7326364" cy="372811"/>
      </dsp:txXfrm>
    </dsp:sp>
    <dsp:sp modelId="{C5D45205-CBCC-4362-9596-937891167598}">
      <dsp:nvSpPr>
        <dsp:cNvPr id="0" name=""/>
        <dsp:cNvSpPr/>
      </dsp:nvSpPr>
      <dsp:spPr>
        <a:xfrm>
          <a:off x="0" y="412037"/>
          <a:ext cx="7326364" cy="96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2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Wspieranie placówek oświatowych poprzez realizację Rocznych Planów Wspomagania w oparciu o dwie oferty doskonalenia</a:t>
          </a:r>
          <a:r>
            <a:rPr lang="pl-PL" sz="1200" kern="1200" dirty="0" smtClean="0"/>
            <a:t>.</a:t>
          </a:r>
          <a:endParaRPr lang="pl-PL" sz="1200" kern="1200" dirty="0"/>
        </a:p>
      </dsp:txBody>
      <dsp:txXfrm>
        <a:off x="0" y="412037"/>
        <a:ext cx="7326364" cy="963031"/>
      </dsp:txXfrm>
    </dsp:sp>
    <dsp:sp modelId="{40925C34-CE2D-4DBE-8D27-6B749C3EEFC9}">
      <dsp:nvSpPr>
        <dsp:cNvPr id="0" name=""/>
        <dsp:cNvSpPr/>
      </dsp:nvSpPr>
      <dsp:spPr>
        <a:xfrm>
          <a:off x="0" y="1400231"/>
          <a:ext cx="7326364" cy="365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Zadanie</a:t>
          </a:r>
          <a:r>
            <a:rPr lang="pl-PL" sz="1600" kern="1200" dirty="0" smtClean="0"/>
            <a:t> 2 </a:t>
          </a:r>
          <a:endParaRPr lang="pl-PL" sz="1600" kern="1200" dirty="0"/>
        </a:p>
      </dsp:txBody>
      <dsp:txXfrm>
        <a:off x="0" y="1400231"/>
        <a:ext cx="7326364" cy="365766"/>
      </dsp:txXfrm>
    </dsp:sp>
    <dsp:sp modelId="{4B0D2645-4689-4074-BE0F-FE94836B19CC}">
      <dsp:nvSpPr>
        <dsp:cNvPr id="0" name=""/>
        <dsp:cNvSpPr/>
      </dsp:nvSpPr>
      <dsp:spPr>
        <a:xfrm>
          <a:off x="0" y="1740834"/>
          <a:ext cx="7326364" cy="74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2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Prowadzenie lokalnych sieci współpracy i samokształcenia</a:t>
          </a:r>
          <a:endParaRPr lang="pl-PL" sz="1600" kern="1200" dirty="0"/>
        </a:p>
      </dsp:txBody>
      <dsp:txXfrm>
        <a:off x="0" y="1740834"/>
        <a:ext cx="7326364" cy="740739"/>
      </dsp:txXfrm>
    </dsp:sp>
    <dsp:sp modelId="{61462E13-DE6D-4688-A3DC-0CA989D43214}">
      <dsp:nvSpPr>
        <dsp:cNvPr id="0" name=""/>
        <dsp:cNvSpPr/>
      </dsp:nvSpPr>
      <dsp:spPr>
        <a:xfrm>
          <a:off x="0" y="2435357"/>
          <a:ext cx="7326364" cy="32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Zadanie</a:t>
          </a:r>
          <a:r>
            <a:rPr lang="pl-PL" sz="1600" kern="1200" dirty="0" smtClean="0"/>
            <a:t> 3 </a:t>
          </a:r>
          <a:endParaRPr lang="pl-PL" sz="1600" kern="1200" dirty="0"/>
        </a:p>
      </dsp:txBody>
      <dsp:txXfrm>
        <a:off x="0" y="2435357"/>
        <a:ext cx="7326364" cy="328373"/>
      </dsp:txXfrm>
    </dsp:sp>
    <dsp:sp modelId="{D5303851-283D-46B2-BDC5-45C3715F5E77}">
      <dsp:nvSpPr>
        <dsp:cNvPr id="0" name=""/>
        <dsp:cNvSpPr/>
      </dsp:nvSpPr>
      <dsp:spPr>
        <a:xfrm>
          <a:off x="0" y="2809947"/>
          <a:ext cx="7326364" cy="84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12" tIns="20320" rIns="113792" bIns="203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Opracowanie i monitorowanie realizacji Powiatowego Programu Wspomagania</a:t>
          </a:r>
          <a:endParaRPr lang="pl-PL" sz="1600" kern="1200" dirty="0"/>
        </a:p>
      </dsp:txBody>
      <dsp:txXfrm>
        <a:off x="0" y="2809947"/>
        <a:ext cx="7326364" cy="843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80EF-2104-415F-A346-3274E5689771}" type="datetimeFigureOut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357D7-9610-4853-91E0-CC111FEDB40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5F30D-5441-4422-AC67-FA7A540C2E3E}" type="datetimeFigureOut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3320-507D-4D6E-AB6D-38964674E3C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dirty="0" smtClean="0"/>
              <a:t>Projekt współfinansowany przez Unię Europejską w ramach Europejskiego Funduszu Społecznego</a:t>
            </a:r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906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A7EE-77F9-411C-B471-42AD5C9F5796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25EE-FCFD-4E20-B2A3-50DA20023580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EFE4-C680-41B4-8622-D31E20846BFB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AC8-9B60-486F-9C7C-D812DE69933A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906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2950" y="3583838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2950" y="2485801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9E7E-17F4-40BB-9D6F-AB970EEB0E3F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28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CBF-F4D8-4888-9C97-C414F47EFE67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1" y="5486400"/>
            <a:ext cx="437687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032113" y="5486400"/>
            <a:ext cx="4378589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95301" y="1516913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3" y="1516913"/>
            <a:ext cx="437858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2D2C-0E0C-417C-94C3-0ADA15F2035D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E50-1786-414A-B71A-59BFAA25F757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018B-7099-4EFC-9AFC-93C66B9B8EB1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1185529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95300" y="1981201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D9F0-6C24-489E-AC01-6AA95E4B8085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36152" y="6422066"/>
            <a:ext cx="825500" cy="365124"/>
          </a:xfrm>
        </p:spPr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9795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19794" y="2998767"/>
            <a:ext cx="3308356" cy="2663481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95300" y="6422066"/>
            <a:ext cx="2311400" cy="365124"/>
          </a:xfrm>
        </p:spPr>
        <p:txBody>
          <a:bodyPr/>
          <a:lstStyle/>
          <a:p>
            <a:fld id="{2BDDD4F4-752A-4693-BD32-72E9D61923C2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906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089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95300" y="6422066"/>
            <a:ext cx="2311400" cy="36512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DD0288-E0CF-4BEE-AD0E-9B11002AD279}" type="datetime1">
              <a:rPr lang="pl-PL" smtClean="0"/>
              <a:pPr/>
              <a:t>2016-06-06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384550" y="6422066"/>
            <a:ext cx="3136900" cy="36512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pl-PL" smtClean="0"/>
              <a:t>Projekt współfinansowany przez Unię Europejską w ramach Europejskiego Funduszu Społecznego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832850" y="6422066"/>
            <a:ext cx="825500" cy="36512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EF8FCC-A74D-42D0-A4F3-F5E55D49B14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1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4528" y="3717032"/>
            <a:ext cx="7020052" cy="2160240"/>
          </a:xfrm>
        </p:spPr>
        <p:txBody>
          <a:bodyPr/>
          <a:lstStyle/>
          <a:p>
            <a:r>
              <a:rPr lang="pl-PL" dirty="0" smtClean="0"/>
              <a:t>  </a:t>
            </a:r>
          </a:p>
          <a:p>
            <a:r>
              <a:rPr lang="pl-PL" dirty="0" smtClean="0"/>
              <a:t>BARBARA OGRODOWSKA </a:t>
            </a:r>
          </a:p>
          <a:p>
            <a:r>
              <a:rPr lang="pl-PL" sz="1600" dirty="0" smtClean="0"/>
              <a:t> WICESTAROSTA  </a:t>
            </a:r>
            <a:r>
              <a:rPr lang="pl-PL" sz="1600" dirty="0" smtClean="0"/>
              <a:t>NOWODWORSKI</a:t>
            </a:r>
          </a:p>
          <a:p>
            <a:endParaRPr lang="pl-PL" sz="1600" dirty="0" smtClean="0"/>
          </a:p>
          <a:p>
            <a:pPr algn="ctr"/>
            <a:r>
              <a:rPr lang="pl-PL" sz="1400" dirty="0" smtClean="0"/>
              <a:t>GDAŃSK, 6 CZERWCA 2016 r.</a:t>
            </a:r>
            <a:endParaRPr lang="pl-PL" sz="1400" dirty="0"/>
          </a:p>
        </p:txBody>
      </p:sp>
      <p:sp>
        <p:nvSpPr>
          <p:cNvPr id="5" name="Prostokąt 4"/>
          <p:cNvSpPr/>
          <p:nvPr/>
        </p:nvSpPr>
        <p:spPr>
          <a:xfrm>
            <a:off x="200472" y="2132856"/>
            <a:ext cx="810638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Działania JEDNOSTEK SAMORZĄDU TERYTORIALNEGO</a:t>
            </a:r>
          </a:p>
          <a:p>
            <a:pPr algn="ctr"/>
            <a: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 ZAKRESIE KOMPLEKSOWEGO WSPARCIA </a:t>
            </a:r>
            <a:r>
              <a:rPr lang="pl-PL" sz="22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SZKóŁ</a:t>
            </a:r>
            <a: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pl-PL" sz="22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 PRZYKŁADZIE POWIATU NOWODWORSKIEGO</a:t>
            </a:r>
            <a:endParaRPr lang="pl-PL" sz="22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Obraz 6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200472" y="12687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064568" y="1052736"/>
            <a:ext cx="7223176" cy="1236427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all" normalizeH="0" baseline="0" noProof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Prowadzenie lokalnych sieci współpracy i samokształcenia</a:t>
            </a:r>
            <a:endParaRPr kumimoji="0" lang="pl-PL" sz="2000" b="1" i="0" u="none" strike="noStrike" kern="1200" cap="all" normalizeH="0" baseline="0" noProof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496616" y="3356992"/>
            <a:ext cx="7532740" cy="1088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Powołano 5 sieci współpracy i samokształcenia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16387" name="Picture 3" descr="C:\Documents and Settings\Patryk.PRYWATNA-F1A813\Pulpit\PPW - pomoc\indek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2680" y="3789039"/>
            <a:ext cx="4824536" cy="2515055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4746623" y="5704025"/>
            <a:ext cx="2166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foto. </a:t>
            </a:r>
            <a:r>
              <a:rPr lang="pl-PL" sz="800" dirty="0" err="1" smtClean="0"/>
              <a:t>www.ore.edu.pl</a:t>
            </a:r>
            <a:endParaRPr lang="pl-PL" sz="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280592" y="2420888"/>
            <a:ext cx="828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Zadanie realizowane </a:t>
            </a:r>
            <a:r>
              <a:rPr lang="pl-PL" dirty="0" smtClean="0"/>
              <a:t>przez Centrum Edukacji Nauczycieli w Gdańsku </a:t>
            </a:r>
          </a:p>
          <a:p>
            <a:r>
              <a:rPr lang="pl-PL" dirty="0" smtClean="0"/>
              <a:t>jako partnera projektu </a:t>
            </a:r>
            <a:endParaRPr lang="pl-PL" dirty="0"/>
          </a:p>
        </p:txBody>
      </p:sp>
      <p:pic>
        <p:nvPicPr>
          <p:cNvPr id="13" name="Obraz 12" descr="http://www.cen.gda.pl/images/stories/nowodw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352600" y="980728"/>
            <a:ext cx="7223176" cy="1236427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all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all" normalizeH="0" baseline="0" noProof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Sieci współpracy</a:t>
            </a:r>
            <a:endParaRPr kumimoji="0" lang="pl-PL" sz="2000" b="1" i="0" u="none" strike="noStrike" kern="1200" cap="all" normalizeH="0" baseline="0" noProof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992560" y="12687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992560" y="2420888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Sieć dyrektorów szkół i przedszkoli – </a:t>
            </a:r>
            <a:r>
              <a:rPr lang="pl-PL" dirty="0" err="1" smtClean="0"/>
              <a:t>pozapedagogiczne</a:t>
            </a:r>
            <a:r>
              <a:rPr lang="pl-PL" dirty="0" smtClean="0"/>
              <a:t> obowiązki dyrektora szkoły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Przygotowanie ucznia do podjęcia decyzji w wyborze szkoły i zawodu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Praca z nowoczesnymi technologiami TIK – bezpieczny Internet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Jak dobrze uczyć matematyki na poziomie drugiego etapu edukacyjnego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Pomoc psychologiczno-pedagogiczna w szkole i przedszkolu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60512" y="1412776"/>
            <a:ext cx="8093202" cy="1080120"/>
          </a:xfrm>
        </p:spPr>
        <p:txBody>
          <a:bodyPr>
            <a:normAutofit/>
          </a:bodyPr>
          <a:lstStyle/>
          <a:p>
            <a:r>
              <a:rPr lang="pl-PL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OPRACOWANIE I MONITOROWANIE REALIZACJI POWIATOWEGO PROGRAMU WSPOMAGANIA</a:t>
            </a:r>
            <a:endParaRPr lang="pl-PL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2868613" y="2924175"/>
            <a:ext cx="7037387" cy="1089025"/>
          </a:xfrm>
        </p:spPr>
        <p:txBody>
          <a:bodyPr>
            <a:normAutofit/>
          </a:bodyPr>
          <a:lstStyle/>
          <a:p>
            <a:r>
              <a:rPr lang="pl-PL" sz="1600" dirty="0" smtClean="0"/>
              <a:t>Opracowano i opublikowano PPW</a:t>
            </a:r>
          </a:p>
          <a:p>
            <a:r>
              <a:rPr lang="pl-PL" sz="1600" dirty="0" smtClean="0"/>
              <a:t>Opracowano raport wyjściowy realizacji PPW</a:t>
            </a:r>
          </a:p>
          <a:p>
            <a:r>
              <a:rPr lang="pl-PL" sz="1600" dirty="0" smtClean="0"/>
              <a:t>Opracowano raport końcowy z realizacji PPW</a:t>
            </a:r>
            <a:endParaRPr lang="pl-PL" sz="1600" dirty="0"/>
          </a:p>
        </p:txBody>
      </p:sp>
      <p:pic>
        <p:nvPicPr>
          <p:cNvPr id="9217" name="Picture 1" descr="C:\Documents and Settings\Patryk.PRYWATNA-F1A813\Pulpit\PPW - pomoc\droga-do-sukcesu-400px-266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06" y="2780928"/>
            <a:ext cx="7842310" cy="3744416"/>
          </a:xfrm>
          <a:prstGeom prst="rect">
            <a:avLst/>
          </a:prstGeom>
          <a:noFill/>
        </p:spPr>
      </p:pic>
      <p:pic>
        <p:nvPicPr>
          <p:cNvPr id="13" name="Obraz 12" descr="http://www.cen.gda.pl/images/stories/nowodw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4" name="Obraz 3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776536" y="19888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57232" y="980728"/>
            <a:ext cx="4311792" cy="57582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Nauczyciele nabyli nowe umiejętności i zaczęli je wykorzystywać w pracy z uczniami, z rodzicami oraz pomiędzy sobą. </a:t>
            </a:r>
            <a:b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Wypracowanie przez każdą szkołę/przedszkole praktyki z wdrażania 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Rocznych Planów Wspomagania. 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Nauczyciele chętnie współpracują, wszyscy mają ujednoliconą wiedzę na określony temat.</a:t>
            </a:r>
            <a:b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Wspólne zajęcia to jednocześnie merytoryczne forum wymiany doświadczeń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57232" y="1880404"/>
            <a:ext cx="618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lang="pl-PL" dirty="0" smtClean="0" bmk="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nioski z realizacji projektu</a:t>
            </a:r>
            <a:endParaRPr lang="pl-PL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Obraz 9" descr="545b4362bc9e2_o,size,200x140,q,70,h,af1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208" y="1268760"/>
            <a:ext cx="2075122" cy="145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55f13195748f0_o,size,330x288,q,70,h,ed747e.jpg"/>
          <p:cNvPicPr>
            <a:picLocks noChangeAspect="1"/>
          </p:cNvPicPr>
          <p:nvPr/>
        </p:nvPicPr>
        <p:blipFill>
          <a:blip r:embed="rId4" cstate="print"/>
          <a:srcRect l="4848" t="15304" b="5021"/>
          <a:stretch>
            <a:fillRect/>
          </a:stretch>
        </p:blipFill>
        <p:spPr>
          <a:xfrm>
            <a:off x="5577678" y="2923817"/>
            <a:ext cx="2075121" cy="151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nts and Settings\Patryk.PRYWATNA-F1A813\Pulpit\PPW - pomoc\zsz2si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176" y="4653136"/>
            <a:ext cx="2088232" cy="152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N9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4848" y="1772816"/>
            <a:ext cx="2409514" cy="1512168"/>
          </a:xfrm>
          <a:prstGeom prst="rect">
            <a:avLst/>
          </a:prstGeom>
        </p:spPr>
      </p:pic>
      <p:pic>
        <p:nvPicPr>
          <p:cNvPr id="4" name="Obraz 3" descr="532f0a9f19648_o,size,933x0,q,70,h,82e7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151" y="1772816"/>
            <a:ext cx="1751527" cy="1512168"/>
          </a:xfrm>
          <a:prstGeom prst="rect">
            <a:avLst/>
          </a:prstGeom>
        </p:spPr>
      </p:pic>
      <p:pic>
        <p:nvPicPr>
          <p:cNvPr id="5" name="Obraz 4" descr="DSC009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568" y="5085184"/>
            <a:ext cx="1656184" cy="1378092"/>
          </a:xfrm>
          <a:prstGeom prst="rect">
            <a:avLst/>
          </a:prstGeom>
        </p:spPr>
      </p:pic>
      <p:pic>
        <p:nvPicPr>
          <p:cNvPr id="6" name="Obraz 5" descr="DSC_9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800" y="5085184"/>
            <a:ext cx="1872208" cy="1346650"/>
          </a:xfrm>
          <a:prstGeom prst="rect">
            <a:avLst/>
          </a:prstGeom>
        </p:spPr>
      </p:pic>
      <p:pic>
        <p:nvPicPr>
          <p:cNvPr id="7" name="Obraz 6" descr="DSCN7717-300x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5247" y="3573016"/>
            <a:ext cx="2056607" cy="1440160"/>
          </a:xfrm>
          <a:prstGeom prst="rect">
            <a:avLst/>
          </a:prstGeom>
        </p:spPr>
      </p:pic>
      <p:pic>
        <p:nvPicPr>
          <p:cNvPr id="8" name="Obraz 7" descr="43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4568" y="3573016"/>
            <a:ext cx="2160240" cy="1413166"/>
          </a:xfrm>
          <a:prstGeom prst="rect">
            <a:avLst/>
          </a:prstGeom>
        </p:spPr>
      </p:pic>
      <p:pic>
        <p:nvPicPr>
          <p:cNvPr id="9" name="Obraz 8" descr="43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7056" y="3573016"/>
            <a:ext cx="1584176" cy="1414735"/>
          </a:xfrm>
          <a:prstGeom prst="rect">
            <a:avLst/>
          </a:prstGeom>
        </p:spPr>
      </p:pic>
      <p:pic>
        <p:nvPicPr>
          <p:cNvPr id="11" name="Obraz 10" descr="43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4568" y="1772816"/>
            <a:ext cx="2140998" cy="1512168"/>
          </a:xfrm>
          <a:prstGeom prst="rect">
            <a:avLst/>
          </a:prstGeom>
        </p:spPr>
      </p:pic>
      <p:pic>
        <p:nvPicPr>
          <p:cNvPr id="12" name="Obraz 11" descr="DSCN7724-300x2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12840" y="3573015"/>
            <a:ext cx="1656184" cy="1431389"/>
          </a:xfrm>
          <a:prstGeom prst="rect">
            <a:avLst/>
          </a:prstGeom>
        </p:spPr>
      </p:pic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19" name="Obraz 18" descr="http://www.cen.gda.pl/images/stories/nowodw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5"/>
          <p:cNvSpPr>
            <a:spLocks noGrp="1"/>
          </p:cNvSpPr>
          <p:nvPr>
            <p:ph type="title"/>
          </p:nvPr>
        </p:nvSpPr>
        <p:spPr>
          <a:xfrm>
            <a:off x="495300" y="1196752"/>
            <a:ext cx="8093202" cy="432048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Galeria ze spotkań nauczycieli i dyrektorów szkół i przedszkoli</a:t>
            </a:r>
            <a:endParaRPr lang="pl-PL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495300" y="1052736"/>
            <a:ext cx="8093202" cy="86409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TRWAŁOŚĆ DZIAŁAŃ</a:t>
            </a:r>
            <a:endParaRPr lang="pl-PL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7" name="Obraz 6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64568" y="20608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 chwili obecnej na terenie Powiatu Nowodworskiego działają aktywnie </a:t>
            </a:r>
          </a:p>
          <a:p>
            <a:r>
              <a:rPr lang="pl-PL" sz="1600" dirty="0" smtClean="0"/>
              <a:t>3 sieci współpracy, w których uczestniczą dyrektorzy i nauczyciele wszystkich szczebli kształcenia.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64568" y="299695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>Sieć dyrektorów</a:t>
            </a:r>
          </a:p>
          <a:p>
            <a:pPr marL="342900" indent="-342900">
              <a:buFont typeface="+mj-lt"/>
              <a:buAutoNum type="arabicPeriod"/>
            </a:pPr>
            <a:endParaRPr lang="pl-PL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>Sieć doradców zawodowych (osób odpowiedzialnych za doradztwo w szkole)</a:t>
            </a:r>
          </a:p>
          <a:p>
            <a:pPr marL="342900" indent="-342900">
              <a:buFont typeface="+mj-lt"/>
              <a:buAutoNum type="arabicPeriod"/>
            </a:pPr>
            <a:endParaRPr lang="pl-PL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>Sieć pedagogów i psychologów</a:t>
            </a:r>
            <a:endParaRPr lang="pl-PL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394" name="AutoShape 2" descr="http://poczta.onet.pl/thumb.html?kid=10137226&amp;mid=656926746&amp;partPath=5&amp;size=800x600&amp;onError=404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9395" name="Picture 3" descr="C:\Users\PC\Downloads\DSC01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4149080"/>
            <a:ext cx="2952328" cy="2214246"/>
          </a:xfrm>
          <a:prstGeom prst="rect">
            <a:avLst/>
          </a:prstGeom>
          <a:noFill/>
        </p:spPr>
      </p:pic>
      <p:pic>
        <p:nvPicPr>
          <p:cNvPr id="59396" name="Picture 4" descr="C:\Users\PC\Downloads\DSC01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44" y="4869160"/>
            <a:ext cx="1951765" cy="1463824"/>
          </a:xfrm>
          <a:prstGeom prst="rect">
            <a:avLst/>
          </a:prstGeom>
          <a:noFill/>
        </p:spPr>
      </p:pic>
      <p:pic>
        <p:nvPicPr>
          <p:cNvPr id="59397" name="Picture 5" descr="C:\Users\PC\Downloads\DSC01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808" y="4869160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32520" y="1340768"/>
            <a:ext cx="7992888" cy="92697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SPÓJNOŚĆ EDUKACYJNA POWIATÓW- DOBRA PRAKTYKA</a:t>
            </a:r>
            <a:endParaRPr lang="pl-PL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4" name="Obraz 3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136576" y="227687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i="1" dirty="0" smtClean="0"/>
              <a:t>W ramach zespołu samokształceniowego powiaty: nowodworski, sztumski, kwidzyński i malborski stworzyły </a:t>
            </a:r>
            <a:r>
              <a:rPr lang="pl-PL" b="1" i="1" dirty="0" smtClean="0"/>
              <a:t>sieć współpracy kadry kierowniczej placówek oświatowych szkół </a:t>
            </a:r>
            <a:r>
              <a:rPr lang="pl-PL" b="1" i="1" dirty="0" err="1" smtClean="0"/>
              <a:t>ponadgimnazjalnych</a:t>
            </a:r>
            <a:r>
              <a:rPr lang="pl-PL" b="1" i="1" dirty="0" smtClean="0"/>
              <a:t>, specjalnych i poradni psychologiczno-pedagogicznych.</a:t>
            </a:r>
          </a:p>
          <a:p>
            <a:pPr marL="342900" indent="-342900">
              <a:buFont typeface="+mj-lt"/>
              <a:buAutoNum type="arabicPeriod"/>
            </a:pPr>
            <a:endParaRPr lang="pl-PL" i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i="1" dirty="0" smtClean="0"/>
              <a:t>W sieci uczestniczą również przedstawiciele organów prowadzących.</a:t>
            </a:r>
            <a:endParaRPr lang="pl-PL" i="1" dirty="0"/>
          </a:p>
        </p:txBody>
      </p:sp>
      <p:pic>
        <p:nvPicPr>
          <p:cNvPr id="58370" name="Picture 2" descr="D:\zdjecia Chmielno 28-29..01.2016\IMG_4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4293096"/>
            <a:ext cx="3080792" cy="2053861"/>
          </a:xfrm>
          <a:prstGeom prst="rect">
            <a:avLst/>
          </a:prstGeom>
          <a:noFill/>
        </p:spPr>
      </p:pic>
      <p:pic>
        <p:nvPicPr>
          <p:cNvPr id="58371" name="Picture 3" descr="D:\zdjecia Chmielno 28-29..01.2016\IMG_4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016" y="4293096"/>
            <a:ext cx="3080792" cy="205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Tytuł 11"/>
          <p:cNvSpPr>
            <a:spLocks noGrp="1"/>
          </p:cNvSpPr>
          <p:nvPr>
            <p:ph type="title"/>
          </p:nvPr>
        </p:nvSpPr>
        <p:spPr>
          <a:xfrm>
            <a:off x="632520" y="1196752"/>
            <a:ext cx="7992888" cy="92697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GALERIA ZE SPOTKAŃ  ZESPOŁU SAMOKSZTAŁCENIOWEGO POWIATÓW</a:t>
            </a:r>
            <a:endParaRPr lang="pl-PL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Wyświetlanie IMG_62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Wyświetlanie IMG_63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 descr="C:\Users\PC\Downloads\IMG_6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1916832"/>
            <a:ext cx="3168352" cy="2112234"/>
          </a:xfrm>
          <a:prstGeom prst="rect">
            <a:avLst/>
          </a:prstGeom>
          <a:noFill/>
        </p:spPr>
      </p:pic>
      <p:pic>
        <p:nvPicPr>
          <p:cNvPr id="1030" name="Picture 6" descr="C:\Users\PC\Downloads\IMG_6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4221088"/>
            <a:ext cx="3152800" cy="2101867"/>
          </a:xfrm>
          <a:prstGeom prst="rect">
            <a:avLst/>
          </a:prstGeom>
          <a:noFill/>
        </p:spPr>
      </p:pic>
      <p:pic>
        <p:nvPicPr>
          <p:cNvPr id="1031" name="Picture 7" descr="C:\Users\PC\Downloads\IMG_6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992" y="1916832"/>
            <a:ext cx="3152800" cy="2101867"/>
          </a:xfrm>
          <a:prstGeom prst="rect">
            <a:avLst/>
          </a:prstGeom>
          <a:noFill/>
        </p:spPr>
      </p:pic>
      <p:pic>
        <p:nvPicPr>
          <p:cNvPr id="1032" name="Picture 8" descr="C:\Users\PC\Downloads\IMG_6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0991" y="4221088"/>
            <a:ext cx="313234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4" name="Obraz 3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1199317" y="2967335"/>
            <a:ext cx="750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DZIĘKUJĘ ZA UWAGĘ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2000672" y="4437112"/>
            <a:ext cx="7020052" cy="17526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BARBARA OGRODOWSKA</a:t>
            </a:r>
            <a:r>
              <a:rPr kumimoji="0" lang="pl-P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WICESTAROSTA NOWODWORSKI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Patryk.PRYWATNA-F1A813\Pulpit\PPW - pomoc\str.tyt.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55"/>
          <a:stretch>
            <a:fillRect/>
          </a:stretch>
        </p:blipFill>
        <p:spPr bwMode="auto">
          <a:xfrm>
            <a:off x="3944888" y="2924944"/>
            <a:ext cx="3896904" cy="2880320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31576" y="0"/>
            <a:ext cx="7842303" cy="166093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Powiatowy Program Wspomagania </a:t>
            </a:r>
            <a:endParaRPr lang="pl-PL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2480" y="1772816"/>
            <a:ext cx="7416824" cy="8077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szkół i przedszkoli </a:t>
            </a:r>
            <a:br>
              <a:rPr lang="pl-PL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l-PL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 Powiecie Nowodworskim</a:t>
            </a:r>
            <a:endParaRPr lang="pl-PL" sz="16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Obraz 5" descr="ma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472" y="2852936"/>
            <a:ext cx="4752528" cy="3159188"/>
          </a:xfrm>
          <a:prstGeom prst="rect">
            <a:avLst/>
          </a:prstGeom>
        </p:spPr>
      </p:pic>
      <p:pic>
        <p:nvPicPr>
          <p:cNvPr id="11" name="Obraz 10" descr="http://www.cen.gda.pl/images/stories/logo-po-kl-mini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8504" y="260648"/>
            <a:ext cx="2880320" cy="66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http://www.cen.gda.pl/images/stories/nowe_logo_cen%202.jpg"/>
          <p:cNvPicPr/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12840" y="332656"/>
            <a:ext cx="825506" cy="59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http://www.cen.gda.pl/images/stories/nowodw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65368" y="260648"/>
            <a:ext cx="122413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http://www.cen.gda.pl/images/stories/ue-logo.jpg"/>
          <p:cNvPicPr/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20952" y="332656"/>
            <a:ext cx="2474977" cy="599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344488" y="2492896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EFEKTYWNE DOSKONALENIE NAUCZYCIELI DROGĄ DO SUKCESU UCZNIA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95300" y="1339438"/>
            <a:ext cx="8172476" cy="3750495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7" name="Obraz 6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/>
        </p:nvGraphicFramePr>
        <p:xfrm>
          <a:off x="1135036" y="1698002"/>
          <a:ext cx="7739117" cy="361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14" name="Łącznik prosty 13"/>
          <p:cNvCxnSpPr/>
          <p:nvPr/>
        </p:nvCxnSpPr>
        <p:spPr>
          <a:xfrm>
            <a:off x="992560" y="12687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4" name="Obraz 3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992560" y="12687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2"/>
          <p:cNvSpPr txBox="1">
            <a:spLocks/>
          </p:cNvSpPr>
          <p:nvPr/>
        </p:nvSpPr>
        <p:spPr>
          <a:xfrm>
            <a:off x="785794" y="3140968"/>
            <a:ext cx="7623590" cy="338437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Podniesienie kompetencji dyrektorów szkół/przedszkoli, którzy przystąpili do projektu,     w zakresie przeprowadzenia diagnozy potrzeb w obszarze doskonalenia nauczycieli.</a:t>
            </a:r>
            <a:b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Poprawa współpracy </a:t>
            </a:r>
            <a:r>
              <a:rPr lang="pl-PL" sz="1600" noProof="0" dirty="0" smtClean="0">
                <a:ln w="10541" cmpd="sng">
                  <a:noFill/>
                  <a:prstDash val="solid"/>
                </a:ln>
                <a:latin typeface="+mj-lt"/>
                <a:ea typeface="+mj-ea"/>
                <a:cs typeface="+mj-cs"/>
              </a:rPr>
              <a:t>80</a:t>
            </a: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dyrektorów szkół/przedszkoli i nauczycieli w Powiecie </a:t>
            </a:r>
            <a:r>
              <a:rPr lang="pl-PL" sz="1600" dirty="0" smtClean="0">
                <a:ln w="10541" cmpd="sng">
                  <a:noFill/>
                  <a:prstDash val="solid"/>
                </a:ln>
                <a:latin typeface="+mj-lt"/>
                <a:ea typeface="+mj-ea"/>
                <a:cs typeface="+mj-cs"/>
              </a:rPr>
              <a:t>N</a:t>
            </a:r>
            <a:r>
              <a:rPr kumimoji="0" lang="pl-PL" sz="1600" b="0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owodworskim</a:t>
            </a: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poprzez organizację sieci współpracy i samokształcenia.</a:t>
            </a:r>
            <a:b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Poprawa efektywności procesu badania potrzeb dydaktycznych szkół/przedszkoli                     w kontekście planowanych działań w obszarach wymagających wsparcia.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ymbol zastępczy tekstu 3"/>
          <p:cNvSpPr txBox="1">
            <a:spLocks/>
          </p:cNvSpPr>
          <p:nvPr/>
        </p:nvSpPr>
        <p:spPr>
          <a:xfrm>
            <a:off x="785794" y="1738290"/>
            <a:ext cx="7911622" cy="32255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000" b="1" i="0" u="none" strike="noStrike" kern="1200" cap="all" normalizeH="0" baseline="0" noProof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Cel główny projektu</a:t>
            </a:r>
            <a:endParaRPr kumimoji="0" lang="pl-PL" sz="2000" b="1" i="0" u="none" strike="noStrike" kern="1200" cap="all" normalizeH="0" baseline="0" noProof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785794" y="2276872"/>
            <a:ext cx="7407566" cy="792088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Poprawa funkcjonowania doskonalenia nauczycieli w Powiecie Nowodworskim poprzez kompleksowe wsparcie 25 szkół i 6 przedszkoli spójnie z ich potrzebami.</a:t>
            </a:r>
            <a:endParaRPr kumimoji="0" lang="pl-PL" sz="1600" i="0" u="none" strike="noStrike" kern="1200" cap="none" spc="0" normalizeH="0" baseline="0" noProof="0" dirty="0">
              <a:ln w="5000" cmpd="sng">
                <a:noFill/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ymbol zastępczy tekstu 3"/>
          <p:cNvSpPr txBox="1">
            <a:spLocks/>
          </p:cNvSpPr>
          <p:nvPr/>
        </p:nvSpPr>
        <p:spPr>
          <a:xfrm>
            <a:off x="785794" y="3068960"/>
            <a:ext cx="4910136" cy="576064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000" b="1" i="0" u="none" strike="noStrike" kern="1200" cap="all" normalizeH="0" baseline="0" noProof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Cele</a:t>
            </a:r>
            <a:r>
              <a:rPr kumimoji="0" lang="pl-PL" sz="2000" b="1" i="0" u="none" strike="noStrike" kern="1200" cap="all" normalizeH="0" noProof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szczegółowe projektu</a:t>
            </a:r>
            <a:endParaRPr kumimoji="0" lang="pl-PL" sz="2000" b="1" i="0" u="none" strike="noStrike" kern="1200" cap="all" normalizeH="0" baseline="0" noProof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444600" y="1994745"/>
            <a:ext cx="6913611" cy="69239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effectLst/>
                <a:uLnTx/>
                <a:uFillTx/>
                <a:latin typeface="+mj-lt"/>
                <a:ea typeface="+mj-ea"/>
                <a:cs typeface="+mj-cs"/>
              </a:rPr>
              <a:t>Pilotaż nowego modelu doskonalenia objął placówki oświatowe z 5 gmin Powiatu</a:t>
            </a:r>
            <a:r>
              <a:rPr kumimoji="0" lang="pl-PL" sz="1600" b="0" i="0" u="none" strike="noStrike" kern="1200" cap="none" spc="0" normalizeH="0" noProof="0" dirty="0" smtClean="0"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1600" noProof="0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pl-PL" sz="1600" b="0" i="0" u="none" strike="noStrike" kern="1200" cap="none" spc="0" normalizeH="0" baseline="0" noProof="0" dirty="0" smtClean="0">
                <a:effectLst/>
                <a:uLnTx/>
                <a:uFillTx/>
                <a:latin typeface="+mj-lt"/>
                <a:ea typeface="+mj-ea"/>
                <a:cs typeface="+mj-cs"/>
              </a:rPr>
              <a:t>owodworskiego, łącznie 31 szkół i przedszkoli.</a:t>
            </a:r>
            <a:endParaRPr kumimoji="0" lang="pl-PL" sz="1600" b="0" i="0" u="none" strike="noStrike" kern="1200" cap="none" spc="0" normalizeH="0" baseline="0" noProof="0" dirty="0"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44601" y="1351803"/>
            <a:ext cx="423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Grupa docelowa</a:t>
            </a:r>
            <a:endParaRPr lang="pl-PL" sz="24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az 3" descr="sztutow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8784" y="5085184"/>
            <a:ext cx="864096" cy="864096"/>
          </a:xfrm>
          <a:prstGeom prst="rect">
            <a:avLst/>
          </a:prstGeom>
        </p:spPr>
      </p:pic>
      <p:pic>
        <p:nvPicPr>
          <p:cNvPr id="5" name="Obraz 4" descr="491px-POL_Nowy_Dwór_Gdański_CO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088" y="5013176"/>
            <a:ext cx="862056" cy="864096"/>
          </a:xfrm>
          <a:prstGeom prst="rect">
            <a:avLst/>
          </a:prstGeom>
        </p:spPr>
      </p:pic>
      <p:pic>
        <p:nvPicPr>
          <p:cNvPr id="6" name="Obraz 5" descr="Herb_Gminy_Ostaszew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6936" y="5085184"/>
            <a:ext cx="792088" cy="864096"/>
          </a:xfrm>
          <a:prstGeom prst="rect">
            <a:avLst/>
          </a:prstGeom>
        </p:spPr>
      </p:pic>
      <p:pic>
        <p:nvPicPr>
          <p:cNvPr id="7" name="Obraz 6" descr="herb-krynicy-morskie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1232" y="5013176"/>
            <a:ext cx="916708" cy="864096"/>
          </a:xfrm>
          <a:prstGeom prst="rect">
            <a:avLst/>
          </a:prstGeom>
        </p:spPr>
      </p:pic>
      <p:pic>
        <p:nvPicPr>
          <p:cNvPr id="8" name="Obraz 7" descr="Stegna_gmina_2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4648" y="5013176"/>
            <a:ext cx="802695" cy="88384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50977" y="5901854"/>
            <a:ext cx="103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</a:rPr>
              <a:t>Stegna</a:t>
            </a:r>
            <a:endParaRPr lang="pl-PL" sz="1200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82859" y="5901854"/>
            <a:ext cx="1547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</a:rPr>
              <a:t>Sztutowo</a:t>
            </a:r>
            <a:endParaRPr lang="pl-PL" sz="1200" dirty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21118" y="5901854"/>
            <a:ext cx="165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</a:rPr>
              <a:t>Ostaszewo</a:t>
            </a:r>
            <a:endParaRPr lang="pl-PL" sz="1200" dirty="0"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65753" y="5901854"/>
            <a:ext cx="1547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</a:rPr>
              <a:t>Nowy Dwór Gdański</a:t>
            </a:r>
            <a:endParaRPr lang="pl-PL" sz="1200" dirty="0">
              <a:latin typeface="+mj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10388" y="5901854"/>
            <a:ext cx="144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+mj-lt"/>
              </a:rPr>
              <a:t>Krynica Morska</a:t>
            </a:r>
            <a:endParaRPr lang="pl-PL" sz="1200" dirty="0">
              <a:latin typeface="+mj-lt"/>
            </a:endParaRPr>
          </a:p>
        </p:txBody>
      </p:sp>
      <p:pic>
        <p:nvPicPr>
          <p:cNvPr id="19" name="Obraz 18" descr="mapa szkoły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329" t="2329"/>
          <a:stretch>
            <a:fillRect/>
          </a:stretch>
        </p:blipFill>
        <p:spPr>
          <a:xfrm>
            <a:off x="2000672" y="2564904"/>
            <a:ext cx="511256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ymbol zastępczy numeru slajd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21" name="Obraz 20" descr="http://www.cen.gda.pl/images/stories/nowodw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pole tekstowe 21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26" name="Łącznik prosty 25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088070" y="1846373"/>
            <a:ext cx="2682894" cy="17804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Wsparciem w ramach projektu objęto łącznie 31 placówek z Powiatu Nowodworskiego - 25 szkół i 6 przedszkoli.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/>
        </p:nvGraphicFramePr>
        <p:xfrm>
          <a:off x="1650977" y="1500174"/>
          <a:ext cx="4230717" cy="207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992560" y="4293096"/>
          <a:ext cx="6810423" cy="133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Prostokąt 4"/>
          <p:cNvSpPr/>
          <p:nvPr/>
        </p:nvSpPr>
        <p:spPr>
          <a:xfrm>
            <a:off x="1568624" y="3861048"/>
            <a:ext cx="7635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+mj-lt"/>
              </a:rPr>
              <a:t>Po przeprowadzonej rekrutacji w placówkach, do projektu przystąpiło 408 nauczycieli.</a:t>
            </a:r>
            <a:endParaRPr lang="pl-PL" sz="1400" dirty="0">
              <a:latin typeface="+mj-lt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3" name="Obraz 12" descr="http://www.cen.gda.pl/images/stories/nowodw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238224" y="1450717"/>
            <a:ext cx="423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002060"/>
                </a:solidFill>
              </a:rPr>
              <a:t>Zadania projektu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238224" y="1895831"/>
          <a:ext cx="7326364" cy="369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6" name="Obraz 15" descr="http://www.cen.gda.pl/images/stories/nowodw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ole tekstowe 16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18" name="Łącznik prosty 17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80592" y="1268760"/>
            <a:ext cx="7739117" cy="692399"/>
          </a:xfrm>
        </p:spPr>
        <p:txBody>
          <a:bodyPr>
            <a:normAutofit/>
          </a:bodyPr>
          <a:lstStyle/>
          <a:p>
            <a:r>
              <a:rPr lang="pl-PL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Oferty doskonalenia </a:t>
            </a:r>
            <a:br>
              <a:rPr lang="pl-PL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wybrane przez szkoły i przedszkola</a:t>
            </a:r>
            <a:endParaRPr lang="pl-P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4" name="Obraz 13" descr="http://www.cen.gda.pl/images/stories/nowodw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ole tekstowe 14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16" name="Łącznik prosty 15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Wykres 9"/>
          <p:cNvGraphicFramePr/>
          <p:nvPr/>
        </p:nvGraphicFramePr>
        <p:xfrm>
          <a:off x="632520" y="1844824"/>
          <a:ext cx="7992888" cy="459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0592" y="1412776"/>
            <a:ext cx="7883524" cy="4451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RAMACH ZADANIA ZREALIZOWANO:</a:t>
            </a:r>
            <a:endParaRPr lang="pl-PL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08584" y="1772816"/>
            <a:ext cx="6913611" cy="988028"/>
          </a:xfrm>
        </p:spPr>
        <p:txBody>
          <a:bodyPr anchor="ctr">
            <a:normAutofit/>
          </a:bodyPr>
          <a:lstStyle/>
          <a:p>
            <a:r>
              <a:rPr lang="pl-PL" sz="1600" dirty="0" smtClean="0"/>
              <a:t>820 h warsztatów, wykładów i szkoleń</a:t>
            </a:r>
          </a:p>
          <a:p>
            <a:r>
              <a:rPr lang="pl-PL" sz="1600" dirty="0" smtClean="0"/>
              <a:t>155 h konsultacji grupowych</a:t>
            </a:r>
          </a:p>
          <a:p>
            <a:r>
              <a:rPr lang="pl-PL" sz="1600" dirty="0" smtClean="0"/>
              <a:t>310 h konsultacji indywidualnych</a:t>
            </a:r>
            <a:endParaRPr lang="pl-PL" sz="16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80592" y="2852936"/>
            <a:ext cx="7677147" cy="445114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 RAMACH ZADANIA OPRACOWANO:</a:t>
            </a:r>
            <a:endParaRPr kumimoji="0" lang="pl-PL" sz="20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3"/>
          <p:cNvSpPr txBox="1">
            <a:spLocks/>
          </p:cNvSpPr>
          <p:nvPr/>
        </p:nvSpPr>
        <p:spPr>
          <a:xfrm>
            <a:off x="1208584" y="3284984"/>
            <a:ext cx="7945493" cy="9880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diagnoz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potrzeb rozwojowych szkół i przedszkoli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</a:t>
            </a:r>
            <a:r>
              <a:rPr lang="pl-PL" sz="1600" dirty="0" smtClean="0"/>
              <a:t>Rocznych Planów Wspomagania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raportów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realizacji RPW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FCC-A74D-42D0-A4F3-F5E55D49B14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15" name="Obraz 14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568" y="4653136"/>
            <a:ext cx="174539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784" y="4653136"/>
            <a:ext cx="179466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az 17" descr="009.jpg"/>
          <p:cNvPicPr>
            <a:picLocks noChangeAspect="1"/>
          </p:cNvPicPr>
          <p:nvPr/>
        </p:nvPicPr>
        <p:blipFill>
          <a:blip r:embed="rId4" cstate="print"/>
          <a:srcRect l="4759" t="3567" r="24232" b="21515"/>
          <a:stretch>
            <a:fillRect/>
          </a:stretch>
        </p:blipFill>
        <p:spPr>
          <a:xfrm>
            <a:off x="5025008" y="4653136"/>
            <a:ext cx="1800200" cy="130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 descr="http://www.cen.gda.pl/images/stories/nowodw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88640"/>
            <a:ext cx="936104" cy="93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pole tekstowe 18"/>
          <p:cNvSpPr txBox="1"/>
          <p:nvPr/>
        </p:nvSpPr>
        <p:spPr>
          <a:xfrm>
            <a:off x="2360712" y="76470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POWIAT NOWODWORSKI</a:t>
            </a:r>
            <a:endParaRPr lang="pl-PL" sz="1400" b="1" i="1" dirty="0"/>
          </a:p>
        </p:txBody>
      </p:sp>
      <p:cxnSp>
        <p:nvCxnSpPr>
          <p:cNvPr id="20" name="Łącznik prosty 19"/>
          <p:cNvCxnSpPr/>
          <p:nvPr/>
        </p:nvCxnSpPr>
        <p:spPr>
          <a:xfrm>
            <a:off x="1136576" y="119675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2080</TotalTime>
  <Words>559</Words>
  <Application>Microsoft Office PowerPoint</Application>
  <PresentationFormat>Papier A4 (210x297 mm)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Techniczny</vt:lpstr>
      <vt:lpstr>Slajd 1</vt:lpstr>
      <vt:lpstr>szkół i przedszkoli  w Powiecie Nowodworskim</vt:lpstr>
      <vt:lpstr>  </vt:lpstr>
      <vt:lpstr>Slajd 4</vt:lpstr>
      <vt:lpstr>Slajd 5</vt:lpstr>
      <vt:lpstr>Slajd 6</vt:lpstr>
      <vt:lpstr>Slajd 7</vt:lpstr>
      <vt:lpstr>Oferty doskonalenia  wybrane przez szkoły i przedszkola</vt:lpstr>
      <vt:lpstr>W RAMACH ZADANIA ZREALIZOWANO:</vt:lpstr>
      <vt:lpstr>Slajd 10</vt:lpstr>
      <vt:lpstr>Slajd 11</vt:lpstr>
      <vt:lpstr>OPRACOWANIE I MONITOROWANIE REALIZACJI POWIATOWEGO PROGRAMU WSPOMAGANIA</vt:lpstr>
      <vt:lpstr>Slajd 13</vt:lpstr>
      <vt:lpstr>Galeria ze spotkań nauczycieli i dyrektorów szkół i przedszkoli</vt:lpstr>
      <vt:lpstr>TRWAŁOŚĆ DZIAŁAŃ</vt:lpstr>
      <vt:lpstr>SPÓJNOŚĆ EDUKACYJNA POWIATÓW- DOBRA PRAKTYKA</vt:lpstr>
      <vt:lpstr>GALERIA ZE SPOTKAŃ  ZESPOŁU SAMOKSZTAŁCENIOWEGO POWIATÓW</vt:lpstr>
      <vt:lpstr>Slajd 18</vt:lpstr>
    </vt:vector>
  </TitlesOfParts>
  <Company>Prywatna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szkół i przedszkoli  w powiecie nowodworskim</dc:title>
  <dc:creator>Boguszewski</dc:creator>
  <cp:lastModifiedBy>Żuławy_NDG</cp:lastModifiedBy>
  <cp:revision>168</cp:revision>
  <dcterms:created xsi:type="dcterms:W3CDTF">2015-11-24T00:03:02Z</dcterms:created>
  <dcterms:modified xsi:type="dcterms:W3CDTF">2016-06-06T06:33:53Z</dcterms:modified>
</cp:coreProperties>
</file>