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1"/>
  </p:sldMasterIdLst>
  <p:notesMasterIdLst>
    <p:notesMasterId r:id="rId17"/>
  </p:notesMasterIdLst>
  <p:sldIdLst>
    <p:sldId id="256" r:id="rId2"/>
    <p:sldId id="257" r:id="rId3"/>
    <p:sldId id="262" r:id="rId4"/>
    <p:sldId id="273" r:id="rId5"/>
    <p:sldId id="274" r:id="rId6"/>
    <p:sldId id="258" r:id="rId7"/>
    <p:sldId id="263" r:id="rId8"/>
    <p:sldId id="259" r:id="rId9"/>
    <p:sldId id="261" r:id="rId10"/>
    <p:sldId id="264" r:id="rId11"/>
    <p:sldId id="266" r:id="rId12"/>
    <p:sldId id="265" r:id="rId13"/>
    <p:sldId id="268" r:id="rId14"/>
    <p:sldId id="269" r:id="rId15"/>
    <p:sldId id="270" r:id="rId16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3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>
        <p:scale>
          <a:sx n="81" d="100"/>
          <a:sy n="81" d="100"/>
        </p:scale>
        <p:origin x="-12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uczniów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943908159052788E-2"/>
                  <c:y val="-4.47154471544716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408652130134098E-2"/>
                  <c:y val="-4.8780487804878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211536173512131E-2"/>
                  <c:y val="-5.2845528455284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67628014459353E-2"/>
                  <c:y val="-3.65853658536585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Arkusz1!$A$2:$A$5</c:f>
              <c:strCache>
                <c:ptCount val="4"/>
                <c:pt idx="0">
                  <c:v>2016/17</c:v>
                </c:pt>
                <c:pt idx="1">
                  <c:v>2017/18</c:v>
                </c:pt>
                <c:pt idx="2">
                  <c:v>2018/19</c:v>
                </c:pt>
                <c:pt idx="3">
                  <c:v>2019/20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783</c:v>
                </c:pt>
                <c:pt idx="1">
                  <c:v>728</c:v>
                </c:pt>
                <c:pt idx="2">
                  <c:v>710</c:v>
                </c:pt>
                <c:pt idx="3">
                  <c:v>897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liczba oddziałów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943908159052788E-2"/>
                  <c:y val="-4.065040650406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43908159052788E-2"/>
                  <c:y val="-2.8455284552845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676280144593439E-2"/>
                  <c:y val="-4.065040650406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211536173512131E-2"/>
                  <c:y val="-2.032520325203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Arkusz1!$A$2:$A$5</c:f>
              <c:strCache>
                <c:ptCount val="4"/>
                <c:pt idx="0">
                  <c:v>2016/17</c:v>
                </c:pt>
                <c:pt idx="1">
                  <c:v>2017/18</c:v>
                </c:pt>
                <c:pt idx="2">
                  <c:v>2018/19</c:v>
                </c:pt>
                <c:pt idx="3">
                  <c:v>2019/20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26</c:v>
                </c:pt>
                <c:pt idx="1">
                  <c:v>25</c:v>
                </c:pt>
                <c:pt idx="2">
                  <c:v>24</c:v>
                </c:pt>
                <c:pt idx="3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6377344"/>
        <c:axId val="166378880"/>
        <c:axId val="0"/>
      </c:bar3DChart>
      <c:catAx>
        <c:axId val="166377344"/>
        <c:scaling>
          <c:orientation val="minMax"/>
        </c:scaling>
        <c:delete val="0"/>
        <c:axPos val="b"/>
        <c:majorTickMark val="out"/>
        <c:minorTickMark val="none"/>
        <c:tickLblPos val="nextTo"/>
        <c:crossAx val="166378880"/>
        <c:crosses val="autoZero"/>
        <c:auto val="1"/>
        <c:lblAlgn val="ctr"/>
        <c:lblOffset val="100"/>
        <c:noMultiLvlLbl val="0"/>
      </c:catAx>
      <c:valAx>
        <c:axId val="166378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637734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uczniów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943908159052781E-2"/>
                  <c:y val="-4.47154471544716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408652130134093E-2"/>
                  <c:y val="-4.878048780487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211536173512129E-2"/>
                  <c:y val="-5.2845528455284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67628014459353E-2"/>
                  <c:y val="-3.6585365853658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Arkusz1!$A$2:$A$5</c:f>
              <c:strCache>
                <c:ptCount val="4"/>
                <c:pt idx="0">
                  <c:v>2016/17</c:v>
                </c:pt>
                <c:pt idx="1">
                  <c:v>2017/18</c:v>
                </c:pt>
                <c:pt idx="2">
                  <c:v>2018/19</c:v>
                </c:pt>
                <c:pt idx="3">
                  <c:v>2019/20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975</c:v>
                </c:pt>
                <c:pt idx="1">
                  <c:v>987</c:v>
                </c:pt>
                <c:pt idx="2">
                  <c:v>1042</c:v>
                </c:pt>
                <c:pt idx="3">
                  <c:v>1351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liczba oddziałów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943908159052781E-2"/>
                  <c:y val="-4.065040650406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43908159052781E-2"/>
                  <c:y val="-2.84552845528455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676280144593436E-2"/>
                  <c:y val="-4.065040650406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211536173512129E-2"/>
                  <c:y val="-2.032520325203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Arkusz1!$A$2:$A$5</c:f>
              <c:strCache>
                <c:ptCount val="4"/>
                <c:pt idx="0">
                  <c:v>2016/17</c:v>
                </c:pt>
                <c:pt idx="1">
                  <c:v>2017/18</c:v>
                </c:pt>
                <c:pt idx="2">
                  <c:v>2018/19</c:v>
                </c:pt>
                <c:pt idx="3">
                  <c:v>2019/20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34</c:v>
                </c:pt>
                <c:pt idx="1">
                  <c:v>33</c:v>
                </c:pt>
                <c:pt idx="2">
                  <c:v>34</c:v>
                </c:pt>
                <c:pt idx="3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475904"/>
        <c:axId val="128477440"/>
        <c:axId val="0"/>
      </c:bar3DChart>
      <c:catAx>
        <c:axId val="128475904"/>
        <c:scaling>
          <c:orientation val="minMax"/>
        </c:scaling>
        <c:delete val="0"/>
        <c:axPos val="b"/>
        <c:majorTickMark val="out"/>
        <c:minorTickMark val="none"/>
        <c:tickLblPos val="nextTo"/>
        <c:crossAx val="128477440"/>
        <c:crosses val="autoZero"/>
        <c:auto val="1"/>
        <c:lblAlgn val="ctr"/>
        <c:lblOffset val="100"/>
        <c:noMultiLvlLbl val="0"/>
      </c:catAx>
      <c:valAx>
        <c:axId val="128477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47590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uczniów</c:v>
                </c:pt>
              </c:strCache>
            </c:strRef>
          </c:tx>
          <c:spPr>
            <a:solidFill>
              <a:srgbClr val="A5315A"/>
            </a:solidFill>
          </c:spPr>
          <c:invertIfNegative val="0"/>
          <c:dLbls>
            <c:dLbl>
              <c:idx val="0"/>
              <c:layout>
                <c:manualLayout>
                  <c:x val="1.3943908159052781E-2"/>
                  <c:y val="-4.4715447154471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408652130134093E-2"/>
                  <c:y val="-4.8780487804878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211536173512129E-2"/>
                  <c:y val="-5.2845528455284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67628014459353E-2"/>
                  <c:y val="-3.6585365853658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Arkusz1!$A$2:$A$5</c:f>
              <c:strCache>
                <c:ptCount val="4"/>
                <c:pt idx="0">
                  <c:v>2016/17</c:v>
                </c:pt>
                <c:pt idx="1">
                  <c:v>2017/18</c:v>
                </c:pt>
                <c:pt idx="2">
                  <c:v>2018/19</c:v>
                </c:pt>
                <c:pt idx="3">
                  <c:v>2019/20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569</c:v>
                </c:pt>
                <c:pt idx="1">
                  <c:v>558</c:v>
                </c:pt>
                <c:pt idx="2">
                  <c:v>549</c:v>
                </c:pt>
                <c:pt idx="3">
                  <c:v>735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liczba oddziałów</c:v>
                </c:pt>
              </c:strCache>
            </c:strRef>
          </c:tx>
          <c:spPr>
            <a:solidFill>
              <a:schemeClr val="tx2">
                <a:lumMod val="75000"/>
                <a:lumOff val="2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943908159052781E-2"/>
                  <c:y val="-4.065040650406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43908159052781E-2"/>
                  <c:y val="-2.84552845528455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676280144593436E-2"/>
                  <c:y val="-4.065040650406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211536173512129E-2"/>
                  <c:y val="-2.032520325203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Arkusz1!$A$2:$A$5</c:f>
              <c:strCache>
                <c:ptCount val="4"/>
                <c:pt idx="0">
                  <c:v>2016/17</c:v>
                </c:pt>
                <c:pt idx="1">
                  <c:v>2017/18</c:v>
                </c:pt>
                <c:pt idx="2">
                  <c:v>2018/19</c:v>
                </c:pt>
                <c:pt idx="3">
                  <c:v>2019/20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20</c:v>
                </c:pt>
                <c:pt idx="1">
                  <c:v>18</c:v>
                </c:pt>
                <c:pt idx="2">
                  <c:v>17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560128"/>
        <c:axId val="128848640"/>
        <c:axId val="0"/>
      </c:bar3DChart>
      <c:catAx>
        <c:axId val="128560128"/>
        <c:scaling>
          <c:orientation val="minMax"/>
        </c:scaling>
        <c:delete val="0"/>
        <c:axPos val="b"/>
        <c:majorTickMark val="out"/>
        <c:minorTickMark val="none"/>
        <c:tickLblPos val="nextTo"/>
        <c:crossAx val="128848640"/>
        <c:crosses val="autoZero"/>
        <c:auto val="1"/>
        <c:lblAlgn val="ctr"/>
        <c:lblOffset val="100"/>
        <c:noMultiLvlLbl val="0"/>
      </c:catAx>
      <c:valAx>
        <c:axId val="128848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5601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77D27C-C4F0-4882-B0F6-D14D06CD7B8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0A18CA2-C190-4E74-9570-CAB9FBFE7A20}">
      <dgm:prSet phldrT="[Tekst]" custT="1"/>
      <dgm:spPr/>
      <dgm:t>
        <a:bodyPr/>
        <a:lstStyle/>
        <a:p>
          <a:r>
            <a:rPr lang="pl-PL" sz="1600" dirty="0"/>
            <a:t>Absolwent gimnazjum</a:t>
          </a:r>
        </a:p>
      </dgm:t>
    </dgm:pt>
    <dgm:pt modelId="{57B9AE94-7C21-4B43-AA8D-5B6BF390BF30}" type="parTrans" cxnId="{5068C390-4E68-43D5-B191-16AD8FFECD86}">
      <dgm:prSet/>
      <dgm:spPr/>
      <dgm:t>
        <a:bodyPr/>
        <a:lstStyle/>
        <a:p>
          <a:endParaRPr lang="pl-PL"/>
        </a:p>
      </dgm:t>
    </dgm:pt>
    <dgm:pt modelId="{32794CDA-0878-46B8-AB19-1D62B61258A2}" type="sibTrans" cxnId="{5068C390-4E68-43D5-B191-16AD8FFECD86}">
      <dgm:prSet/>
      <dgm:spPr/>
      <dgm:t>
        <a:bodyPr/>
        <a:lstStyle/>
        <a:p>
          <a:endParaRPr lang="pl-PL"/>
        </a:p>
      </dgm:t>
    </dgm:pt>
    <dgm:pt modelId="{20C567C0-F7F2-4E56-B854-E51E7855BCAD}">
      <dgm:prSet phldrT="[Tekst]"/>
      <dgm:spPr/>
      <dgm:t>
        <a:bodyPr/>
        <a:lstStyle/>
        <a:p>
          <a:r>
            <a:rPr lang="pl-PL" dirty="0"/>
            <a:t>technik elektronik</a:t>
          </a:r>
        </a:p>
      </dgm:t>
    </dgm:pt>
    <dgm:pt modelId="{0A8A1BA9-1AD2-4F2C-9DDC-E2A7FC767F14}" type="parTrans" cxnId="{60799F86-3AF6-44D3-B544-D98FEBE97D98}">
      <dgm:prSet/>
      <dgm:spPr/>
      <dgm:t>
        <a:bodyPr/>
        <a:lstStyle/>
        <a:p>
          <a:endParaRPr lang="pl-PL"/>
        </a:p>
      </dgm:t>
    </dgm:pt>
    <dgm:pt modelId="{437E57DF-2847-42AB-AF00-F30B334F6E20}" type="sibTrans" cxnId="{60799F86-3AF6-44D3-B544-D98FEBE97D98}">
      <dgm:prSet/>
      <dgm:spPr/>
      <dgm:t>
        <a:bodyPr/>
        <a:lstStyle/>
        <a:p>
          <a:endParaRPr lang="pl-PL"/>
        </a:p>
      </dgm:t>
    </dgm:pt>
    <dgm:pt modelId="{7A57EB9F-EEA5-4DE7-A5C6-C76F9C7CFF77}">
      <dgm:prSet phldrT="[Tekst]" custT="1"/>
      <dgm:spPr/>
      <dgm:t>
        <a:bodyPr/>
        <a:lstStyle/>
        <a:p>
          <a:r>
            <a:rPr lang="pl-PL" sz="1600" dirty="0"/>
            <a:t>Absolwent szkoły podstawowej</a:t>
          </a:r>
        </a:p>
      </dgm:t>
    </dgm:pt>
    <dgm:pt modelId="{335A9750-3318-4932-B2DC-355D63501EEB}" type="parTrans" cxnId="{FE218C3C-82AA-4EC1-AB62-F91016D7FF93}">
      <dgm:prSet/>
      <dgm:spPr/>
      <dgm:t>
        <a:bodyPr/>
        <a:lstStyle/>
        <a:p>
          <a:endParaRPr lang="pl-PL"/>
        </a:p>
      </dgm:t>
    </dgm:pt>
    <dgm:pt modelId="{E0A1E677-0DC1-47F5-A49C-360ED742CE56}" type="sibTrans" cxnId="{FE218C3C-82AA-4EC1-AB62-F91016D7FF93}">
      <dgm:prSet/>
      <dgm:spPr/>
      <dgm:t>
        <a:bodyPr/>
        <a:lstStyle/>
        <a:p>
          <a:endParaRPr lang="pl-PL"/>
        </a:p>
      </dgm:t>
    </dgm:pt>
    <dgm:pt modelId="{C4A6D5DE-615C-48DB-94E5-6ED4379316DE}">
      <dgm:prSet phldrT="[Tekst]"/>
      <dgm:spPr/>
      <dgm:t>
        <a:bodyPr/>
        <a:lstStyle/>
        <a:p>
          <a:r>
            <a:rPr lang="pl-PL" dirty="0"/>
            <a:t>technik papiernictwa</a:t>
          </a:r>
        </a:p>
      </dgm:t>
    </dgm:pt>
    <dgm:pt modelId="{10290B63-FE45-47CA-BB94-624494CA6EB0}" type="parTrans" cxnId="{5CDEAB60-FBF7-4407-884B-A532BD7AD3EA}">
      <dgm:prSet/>
      <dgm:spPr/>
      <dgm:t>
        <a:bodyPr/>
        <a:lstStyle/>
        <a:p>
          <a:endParaRPr lang="pl-PL"/>
        </a:p>
      </dgm:t>
    </dgm:pt>
    <dgm:pt modelId="{8926AF2D-DBE2-4E1A-9825-6BDC4093C4FE}" type="sibTrans" cxnId="{5CDEAB60-FBF7-4407-884B-A532BD7AD3EA}">
      <dgm:prSet/>
      <dgm:spPr/>
      <dgm:t>
        <a:bodyPr/>
        <a:lstStyle/>
        <a:p>
          <a:endParaRPr lang="pl-PL"/>
        </a:p>
      </dgm:t>
    </dgm:pt>
    <dgm:pt modelId="{688201B9-8A90-44AD-8C50-7A24B0220ED2}" type="pres">
      <dgm:prSet presAssocID="{4B77D27C-C4F0-4882-B0F6-D14D06CD7B8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2329CAFD-5EC7-4A0F-B8A7-CD9C42E49AA0}" type="pres">
      <dgm:prSet presAssocID="{B0A18CA2-C190-4E74-9570-CAB9FBFE7A20}" presName="horFlow" presStyleCnt="0"/>
      <dgm:spPr/>
    </dgm:pt>
    <dgm:pt modelId="{A044AB6B-A17F-4310-A0B7-C57A76D3FC63}" type="pres">
      <dgm:prSet presAssocID="{B0A18CA2-C190-4E74-9570-CAB9FBFE7A20}" presName="bigChev" presStyleLbl="node1" presStyleIdx="0" presStyleCnt="2" custScaleX="202275"/>
      <dgm:spPr/>
      <dgm:t>
        <a:bodyPr/>
        <a:lstStyle/>
        <a:p>
          <a:endParaRPr lang="pl-PL"/>
        </a:p>
      </dgm:t>
    </dgm:pt>
    <dgm:pt modelId="{DC681C59-8ED7-4F66-87DC-67A0E4ED3F5F}" type="pres">
      <dgm:prSet presAssocID="{0A8A1BA9-1AD2-4F2C-9DDC-E2A7FC767F14}" presName="parTrans" presStyleCnt="0"/>
      <dgm:spPr/>
    </dgm:pt>
    <dgm:pt modelId="{DE1C93FA-2C7B-405C-B1D9-937FB94F58BD}" type="pres">
      <dgm:prSet presAssocID="{20C567C0-F7F2-4E56-B854-E51E7855BCAD}" presName="node" presStyleLbl="alignAccFollowNode1" presStyleIdx="0" presStyleCnt="2" custScaleX="20701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AA031CB-BC0C-474B-A5D9-E74D82C87595}" type="pres">
      <dgm:prSet presAssocID="{B0A18CA2-C190-4E74-9570-CAB9FBFE7A20}" presName="vSp" presStyleCnt="0"/>
      <dgm:spPr/>
    </dgm:pt>
    <dgm:pt modelId="{5BDB7ADE-0EEF-4215-A228-75BE35B8A479}" type="pres">
      <dgm:prSet presAssocID="{7A57EB9F-EEA5-4DE7-A5C6-C76F9C7CFF77}" presName="horFlow" presStyleCnt="0"/>
      <dgm:spPr/>
    </dgm:pt>
    <dgm:pt modelId="{F1358AD1-BB7F-423F-B7E4-263DDE22CB48}" type="pres">
      <dgm:prSet presAssocID="{7A57EB9F-EEA5-4DE7-A5C6-C76F9C7CFF77}" presName="bigChev" presStyleLbl="node1" presStyleIdx="1" presStyleCnt="2" custScaleX="207901"/>
      <dgm:spPr/>
      <dgm:t>
        <a:bodyPr/>
        <a:lstStyle/>
        <a:p>
          <a:endParaRPr lang="pl-PL"/>
        </a:p>
      </dgm:t>
    </dgm:pt>
    <dgm:pt modelId="{8AA5DE52-9247-4BA5-8140-4923112ED11F}" type="pres">
      <dgm:prSet presAssocID="{10290B63-FE45-47CA-BB94-624494CA6EB0}" presName="parTrans" presStyleCnt="0"/>
      <dgm:spPr/>
    </dgm:pt>
    <dgm:pt modelId="{3B297526-B340-4C14-B084-EDDC0A584C71}" type="pres">
      <dgm:prSet presAssocID="{C4A6D5DE-615C-48DB-94E5-6ED4379316DE}" presName="node" presStyleLbl="alignAccFollowNode1" presStyleIdx="1" presStyleCnt="2" custScaleX="20764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068C390-4E68-43D5-B191-16AD8FFECD86}" srcId="{4B77D27C-C4F0-4882-B0F6-D14D06CD7B85}" destId="{B0A18CA2-C190-4E74-9570-CAB9FBFE7A20}" srcOrd="0" destOrd="0" parTransId="{57B9AE94-7C21-4B43-AA8D-5B6BF390BF30}" sibTransId="{32794CDA-0878-46B8-AB19-1D62B61258A2}"/>
    <dgm:cxn modelId="{60799F86-3AF6-44D3-B544-D98FEBE97D98}" srcId="{B0A18CA2-C190-4E74-9570-CAB9FBFE7A20}" destId="{20C567C0-F7F2-4E56-B854-E51E7855BCAD}" srcOrd="0" destOrd="0" parTransId="{0A8A1BA9-1AD2-4F2C-9DDC-E2A7FC767F14}" sibTransId="{437E57DF-2847-42AB-AF00-F30B334F6E20}"/>
    <dgm:cxn modelId="{A4367CA0-4CF1-488A-9BAD-B9DAE947D4D5}" type="presOf" srcId="{B0A18CA2-C190-4E74-9570-CAB9FBFE7A20}" destId="{A044AB6B-A17F-4310-A0B7-C57A76D3FC63}" srcOrd="0" destOrd="0" presId="urn:microsoft.com/office/officeart/2005/8/layout/lProcess3"/>
    <dgm:cxn modelId="{2C8FEB0E-C7BE-491A-822D-E00332E0E51F}" type="presOf" srcId="{7A57EB9F-EEA5-4DE7-A5C6-C76F9C7CFF77}" destId="{F1358AD1-BB7F-423F-B7E4-263DDE22CB48}" srcOrd="0" destOrd="0" presId="urn:microsoft.com/office/officeart/2005/8/layout/lProcess3"/>
    <dgm:cxn modelId="{D7067416-B95E-4E6B-A5C7-3BFA960C030C}" type="presOf" srcId="{C4A6D5DE-615C-48DB-94E5-6ED4379316DE}" destId="{3B297526-B340-4C14-B084-EDDC0A584C71}" srcOrd="0" destOrd="0" presId="urn:microsoft.com/office/officeart/2005/8/layout/lProcess3"/>
    <dgm:cxn modelId="{4384D750-61D9-433D-9504-3093B32AEFD9}" type="presOf" srcId="{20C567C0-F7F2-4E56-B854-E51E7855BCAD}" destId="{DE1C93FA-2C7B-405C-B1D9-937FB94F58BD}" srcOrd="0" destOrd="0" presId="urn:microsoft.com/office/officeart/2005/8/layout/lProcess3"/>
    <dgm:cxn modelId="{FE218C3C-82AA-4EC1-AB62-F91016D7FF93}" srcId="{4B77D27C-C4F0-4882-B0F6-D14D06CD7B85}" destId="{7A57EB9F-EEA5-4DE7-A5C6-C76F9C7CFF77}" srcOrd="1" destOrd="0" parTransId="{335A9750-3318-4932-B2DC-355D63501EEB}" sibTransId="{E0A1E677-0DC1-47F5-A49C-360ED742CE56}"/>
    <dgm:cxn modelId="{5CDEAB60-FBF7-4407-884B-A532BD7AD3EA}" srcId="{7A57EB9F-EEA5-4DE7-A5C6-C76F9C7CFF77}" destId="{C4A6D5DE-615C-48DB-94E5-6ED4379316DE}" srcOrd="0" destOrd="0" parTransId="{10290B63-FE45-47CA-BB94-624494CA6EB0}" sibTransId="{8926AF2D-DBE2-4E1A-9825-6BDC4093C4FE}"/>
    <dgm:cxn modelId="{551CC50C-CCF1-460E-9EF8-8E8EFC323EB9}" type="presOf" srcId="{4B77D27C-C4F0-4882-B0F6-D14D06CD7B85}" destId="{688201B9-8A90-44AD-8C50-7A24B0220ED2}" srcOrd="0" destOrd="0" presId="urn:microsoft.com/office/officeart/2005/8/layout/lProcess3"/>
    <dgm:cxn modelId="{210A007B-68BC-4590-829A-8A97BA96C87D}" type="presParOf" srcId="{688201B9-8A90-44AD-8C50-7A24B0220ED2}" destId="{2329CAFD-5EC7-4A0F-B8A7-CD9C42E49AA0}" srcOrd="0" destOrd="0" presId="urn:microsoft.com/office/officeart/2005/8/layout/lProcess3"/>
    <dgm:cxn modelId="{3E33293E-6F31-4B33-90CF-B5ABDFDDC8A5}" type="presParOf" srcId="{2329CAFD-5EC7-4A0F-B8A7-CD9C42E49AA0}" destId="{A044AB6B-A17F-4310-A0B7-C57A76D3FC63}" srcOrd="0" destOrd="0" presId="urn:microsoft.com/office/officeart/2005/8/layout/lProcess3"/>
    <dgm:cxn modelId="{6F743116-82EB-462C-9C1B-F807E5F1DF5B}" type="presParOf" srcId="{2329CAFD-5EC7-4A0F-B8A7-CD9C42E49AA0}" destId="{DC681C59-8ED7-4F66-87DC-67A0E4ED3F5F}" srcOrd="1" destOrd="0" presId="urn:microsoft.com/office/officeart/2005/8/layout/lProcess3"/>
    <dgm:cxn modelId="{6E27623E-B085-4189-893C-E7269C424E33}" type="presParOf" srcId="{2329CAFD-5EC7-4A0F-B8A7-CD9C42E49AA0}" destId="{DE1C93FA-2C7B-405C-B1D9-937FB94F58BD}" srcOrd="2" destOrd="0" presId="urn:microsoft.com/office/officeart/2005/8/layout/lProcess3"/>
    <dgm:cxn modelId="{9A674260-ED14-473E-83FE-C7319C51C96F}" type="presParOf" srcId="{688201B9-8A90-44AD-8C50-7A24B0220ED2}" destId="{8AA031CB-BC0C-474B-A5D9-E74D82C87595}" srcOrd="1" destOrd="0" presId="urn:microsoft.com/office/officeart/2005/8/layout/lProcess3"/>
    <dgm:cxn modelId="{C1DC2103-21F4-4062-91D8-0D6F9B6AE8BA}" type="presParOf" srcId="{688201B9-8A90-44AD-8C50-7A24B0220ED2}" destId="{5BDB7ADE-0EEF-4215-A228-75BE35B8A479}" srcOrd="2" destOrd="0" presId="urn:microsoft.com/office/officeart/2005/8/layout/lProcess3"/>
    <dgm:cxn modelId="{83D00B88-7FA2-4B63-8346-C405F578707C}" type="presParOf" srcId="{5BDB7ADE-0EEF-4215-A228-75BE35B8A479}" destId="{F1358AD1-BB7F-423F-B7E4-263DDE22CB48}" srcOrd="0" destOrd="0" presId="urn:microsoft.com/office/officeart/2005/8/layout/lProcess3"/>
    <dgm:cxn modelId="{9D28E9B4-B4D4-48C3-B8F6-77DAEC3C3AB3}" type="presParOf" srcId="{5BDB7ADE-0EEF-4215-A228-75BE35B8A479}" destId="{8AA5DE52-9247-4BA5-8140-4923112ED11F}" srcOrd="1" destOrd="0" presId="urn:microsoft.com/office/officeart/2005/8/layout/lProcess3"/>
    <dgm:cxn modelId="{712BE30B-0C10-4ABD-9BD1-AE36A6F13B5F}" type="presParOf" srcId="{5BDB7ADE-0EEF-4215-A228-75BE35B8A479}" destId="{3B297526-B340-4C14-B084-EDDC0A584C71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4BB8B8-0F78-4C52-B23D-0DFBE3B5116E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pl-PL"/>
        </a:p>
      </dgm:t>
    </dgm:pt>
    <dgm:pt modelId="{BC936865-2FDC-4002-ACD2-BE62140253AA}">
      <dgm:prSet phldrT="[Tekst]"/>
      <dgm:spPr/>
      <dgm:t>
        <a:bodyPr/>
        <a:lstStyle/>
        <a:p>
          <a:r>
            <a:rPr lang="pl-PL" b="1" dirty="0" smtClean="0"/>
            <a:t>2017/2018</a:t>
          </a:r>
        </a:p>
        <a:p>
          <a:r>
            <a:rPr lang="pl-PL" b="1" dirty="0" smtClean="0"/>
            <a:t>SZKOŁA BRANŻOWA</a:t>
          </a:r>
          <a:endParaRPr lang="pl-PL" b="1" dirty="0"/>
        </a:p>
      </dgm:t>
    </dgm:pt>
    <dgm:pt modelId="{10D17512-1DAB-4790-A35E-9CC50C7060F2}" type="parTrans" cxnId="{1A844BB3-69F3-433D-ACA3-E7092230E450}">
      <dgm:prSet/>
      <dgm:spPr/>
      <dgm:t>
        <a:bodyPr/>
        <a:lstStyle/>
        <a:p>
          <a:endParaRPr lang="pl-PL"/>
        </a:p>
      </dgm:t>
    </dgm:pt>
    <dgm:pt modelId="{15FC1F76-DD4F-46D2-9A98-79B5FB5185DE}" type="sibTrans" cxnId="{1A844BB3-69F3-433D-ACA3-E7092230E450}">
      <dgm:prSet/>
      <dgm:spPr/>
      <dgm:t>
        <a:bodyPr/>
        <a:lstStyle/>
        <a:p>
          <a:endParaRPr lang="pl-PL"/>
        </a:p>
      </dgm:t>
    </dgm:pt>
    <dgm:pt modelId="{29E29146-CBB6-4911-8C23-CCA6CFEC57FD}">
      <dgm:prSet phldrT="[Tekst]"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pl-PL" sz="2100" dirty="0" smtClean="0"/>
            <a:t>kl. II – III </a:t>
          </a:r>
          <a:r>
            <a:rPr lang="pl-PL" sz="2100" dirty="0" err="1" smtClean="0"/>
            <a:t>zsz</a:t>
          </a:r>
          <a:r>
            <a:rPr lang="pl-PL" sz="2100" dirty="0" smtClean="0"/>
            <a:t> (</a:t>
          </a:r>
          <a:r>
            <a:rPr lang="pl-PL" sz="2100" dirty="0" err="1" smtClean="0"/>
            <a:t>abs</a:t>
          </a:r>
          <a:r>
            <a:rPr lang="pl-PL" sz="2100" dirty="0" smtClean="0"/>
            <a:t>. </a:t>
          </a:r>
          <a:r>
            <a:rPr lang="pl-PL" sz="2100" dirty="0" err="1" smtClean="0"/>
            <a:t>gim</a:t>
          </a:r>
          <a:r>
            <a:rPr lang="pl-PL" sz="2100" dirty="0" smtClean="0"/>
            <a:t>.)</a:t>
          </a:r>
          <a:endParaRPr lang="pl-PL" sz="2100" dirty="0"/>
        </a:p>
      </dgm:t>
    </dgm:pt>
    <dgm:pt modelId="{3ED12FF3-EB26-4E09-A6BF-C1C62B3F2273}" type="parTrans" cxnId="{E4762C34-B9F6-48E1-B63D-AB96B8BC1585}">
      <dgm:prSet/>
      <dgm:spPr/>
      <dgm:t>
        <a:bodyPr/>
        <a:lstStyle/>
        <a:p>
          <a:endParaRPr lang="pl-PL"/>
        </a:p>
      </dgm:t>
    </dgm:pt>
    <dgm:pt modelId="{B0BED7CE-0C94-49CE-ADB5-D9FB282050F3}" type="sibTrans" cxnId="{E4762C34-B9F6-48E1-B63D-AB96B8BC1585}">
      <dgm:prSet/>
      <dgm:spPr/>
      <dgm:t>
        <a:bodyPr/>
        <a:lstStyle/>
        <a:p>
          <a:endParaRPr lang="pl-PL"/>
        </a:p>
      </dgm:t>
    </dgm:pt>
    <dgm:pt modelId="{B9A41AE6-6A49-4EBB-8216-A731D178C815}">
      <dgm:prSet phldrT="[Tekst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pl-PL" sz="2100" dirty="0" smtClean="0"/>
            <a:t>kl. I branż. I st. (</a:t>
          </a:r>
          <a:r>
            <a:rPr lang="pl-PL" sz="2100" dirty="0" err="1" smtClean="0"/>
            <a:t>abs</a:t>
          </a:r>
          <a:r>
            <a:rPr lang="pl-PL" sz="2100" dirty="0" smtClean="0"/>
            <a:t>. </a:t>
          </a:r>
          <a:r>
            <a:rPr lang="pl-PL" sz="2100" dirty="0" err="1" smtClean="0"/>
            <a:t>gim</a:t>
          </a:r>
          <a:r>
            <a:rPr lang="pl-PL" sz="2100" dirty="0" smtClean="0"/>
            <a:t>.)</a:t>
          </a:r>
          <a:endParaRPr lang="pl-PL" sz="2100" dirty="0"/>
        </a:p>
      </dgm:t>
    </dgm:pt>
    <dgm:pt modelId="{614BA653-9D2D-4374-8B88-0E858588790B}" type="parTrans" cxnId="{A19F2A11-ADFB-422C-873D-8672AD8195AC}">
      <dgm:prSet/>
      <dgm:spPr/>
      <dgm:t>
        <a:bodyPr/>
        <a:lstStyle/>
        <a:p>
          <a:endParaRPr lang="pl-PL"/>
        </a:p>
      </dgm:t>
    </dgm:pt>
    <dgm:pt modelId="{EA10EA20-529F-41D6-A9DA-F773CB33EDE5}" type="sibTrans" cxnId="{A19F2A11-ADFB-422C-873D-8672AD8195AC}">
      <dgm:prSet/>
      <dgm:spPr/>
      <dgm:t>
        <a:bodyPr/>
        <a:lstStyle/>
        <a:p>
          <a:endParaRPr lang="pl-PL"/>
        </a:p>
      </dgm:t>
    </dgm:pt>
    <dgm:pt modelId="{2A953C6C-AA14-4203-A0E7-42EC996B83E3}" type="pres">
      <dgm:prSet presAssocID="{5A4BB8B8-0F78-4C52-B23D-0DFBE3B5116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5A413596-4CFB-4885-898D-D7D0B9C18560}" type="pres">
      <dgm:prSet presAssocID="{BC936865-2FDC-4002-ACD2-BE62140253AA}" presName="root" presStyleCnt="0"/>
      <dgm:spPr/>
    </dgm:pt>
    <dgm:pt modelId="{83D02285-700B-4F7A-BA6A-6962172479E7}" type="pres">
      <dgm:prSet presAssocID="{BC936865-2FDC-4002-ACD2-BE62140253AA}" presName="rootComposite" presStyleCnt="0"/>
      <dgm:spPr/>
    </dgm:pt>
    <dgm:pt modelId="{2DC2CAAA-CCFD-488E-A148-B47A2BFBC8CA}" type="pres">
      <dgm:prSet presAssocID="{BC936865-2FDC-4002-ACD2-BE62140253AA}" presName="rootText" presStyleLbl="node1" presStyleIdx="0" presStyleCnt="1" custScaleX="308718"/>
      <dgm:spPr/>
      <dgm:t>
        <a:bodyPr/>
        <a:lstStyle/>
        <a:p>
          <a:endParaRPr lang="pl-PL"/>
        </a:p>
      </dgm:t>
    </dgm:pt>
    <dgm:pt modelId="{0395D6F9-BBE0-415F-A91C-3915984AB9F8}" type="pres">
      <dgm:prSet presAssocID="{BC936865-2FDC-4002-ACD2-BE62140253AA}" presName="rootConnector" presStyleLbl="node1" presStyleIdx="0" presStyleCnt="1"/>
      <dgm:spPr/>
      <dgm:t>
        <a:bodyPr/>
        <a:lstStyle/>
        <a:p>
          <a:endParaRPr lang="pl-PL"/>
        </a:p>
      </dgm:t>
    </dgm:pt>
    <dgm:pt modelId="{7E05E6D6-A5C0-4DB4-A8B5-D5A468A9B7E3}" type="pres">
      <dgm:prSet presAssocID="{BC936865-2FDC-4002-ACD2-BE62140253AA}" presName="childShape" presStyleCnt="0"/>
      <dgm:spPr/>
    </dgm:pt>
    <dgm:pt modelId="{3A99639B-0814-49BA-89BE-5C16E5E22420}" type="pres">
      <dgm:prSet presAssocID="{3ED12FF3-EB26-4E09-A6BF-C1C62B3F2273}" presName="Name13" presStyleLbl="parChTrans1D2" presStyleIdx="0" presStyleCnt="2"/>
      <dgm:spPr/>
      <dgm:t>
        <a:bodyPr/>
        <a:lstStyle/>
        <a:p>
          <a:endParaRPr lang="pl-PL"/>
        </a:p>
      </dgm:t>
    </dgm:pt>
    <dgm:pt modelId="{43C20ED6-72CC-46B1-9B46-324E4725066C}" type="pres">
      <dgm:prSet presAssocID="{29E29146-CBB6-4911-8C23-CCA6CFEC57FD}" presName="childText" presStyleLbl="bgAcc1" presStyleIdx="0" presStyleCnt="2" custScaleX="340435" custScaleY="7313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7C46F2A-4B7F-401B-99F3-3993884DBFAA}" type="pres">
      <dgm:prSet presAssocID="{614BA653-9D2D-4374-8B88-0E858588790B}" presName="Name13" presStyleLbl="parChTrans1D2" presStyleIdx="1" presStyleCnt="2"/>
      <dgm:spPr/>
      <dgm:t>
        <a:bodyPr/>
        <a:lstStyle/>
        <a:p>
          <a:endParaRPr lang="pl-PL"/>
        </a:p>
      </dgm:t>
    </dgm:pt>
    <dgm:pt modelId="{3B42495C-FD21-42F4-994B-01A122B5AA8D}" type="pres">
      <dgm:prSet presAssocID="{B9A41AE6-6A49-4EBB-8216-A731D178C815}" presName="childText" presStyleLbl="bgAcc1" presStyleIdx="1" presStyleCnt="2" custScaleX="340435" custScaleY="6981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A844BB3-69F3-433D-ACA3-E7092230E450}" srcId="{5A4BB8B8-0F78-4C52-B23D-0DFBE3B5116E}" destId="{BC936865-2FDC-4002-ACD2-BE62140253AA}" srcOrd="0" destOrd="0" parTransId="{10D17512-1DAB-4790-A35E-9CC50C7060F2}" sibTransId="{15FC1F76-DD4F-46D2-9A98-79B5FB5185DE}"/>
    <dgm:cxn modelId="{A19F2A11-ADFB-422C-873D-8672AD8195AC}" srcId="{BC936865-2FDC-4002-ACD2-BE62140253AA}" destId="{B9A41AE6-6A49-4EBB-8216-A731D178C815}" srcOrd="1" destOrd="0" parTransId="{614BA653-9D2D-4374-8B88-0E858588790B}" sibTransId="{EA10EA20-529F-41D6-A9DA-F773CB33EDE5}"/>
    <dgm:cxn modelId="{2C3AC081-F881-4ED1-8455-2D005C971BD8}" type="presOf" srcId="{5A4BB8B8-0F78-4C52-B23D-0DFBE3B5116E}" destId="{2A953C6C-AA14-4203-A0E7-42EC996B83E3}" srcOrd="0" destOrd="0" presId="urn:microsoft.com/office/officeart/2005/8/layout/hierarchy3"/>
    <dgm:cxn modelId="{19CBE7D1-2E6F-4BDD-B0BD-C075074FA8AF}" type="presOf" srcId="{3ED12FF3-EB26-4E09-A6BF-C1C62B3F2273}" destId="{3A99639B-0814-49BA-89BE-5C16E5E22420}" srcOrd="0" destOrd="0" presId="urn:microsoft.com/office/officeart/2005/8/layout/hierarchy3"/>
    <dgm:cxn modelId="{86119E84-A284-4031-85C3-A71F6A4A5683}" type="presOf" srcId="{B9A41AE6-6A49-4EBB-8216-A731D178C815}" destId="{3B42495C-FD21-42F4-994B-01A122B5AA8D}" srcOrd="0" destOrd="0" presId="urn:microsoft.com/office/officeart/2005/8/layout/hierarchy3"/>
    <dgm:cxn modelId="{87C2029A-B43B-42D7-A8B9-43DD5E45FAC2}" type="presOf" srcId="{BC936865-2FDC-4002-ACD2-BE62140253AA}" destId="{0395D6F9-BBE0-415F-A91C-3915984AB9F8}" srcOrd="1" destOrd="0" presId="urn:microsoft.com/office/officeart/2005/8/layout/hierarchy3"/>
    <dgm:cxn modelId="{0BDB5E6D-6328-4BCC-8B04-9BBA0DC99864}" type="presOf" srcId="{614BA653-9D2D-4374-8B88-0E858588790B}" destId="{87C46F2A-4B7F-401B-99F3-3993884DBFAA}" srcOrd="0" destOrd="0" presId="urn:microsoft.com/office/officeart/2005/8/layout/hierarchy3"/>
    <dgm:cxn modelId="{2E1520F1-C08F-4301-8E7F-BD74DDCCEF95}" type="presOf" srcId="{29E29146-CBB6-4911-8C23-CCA6CFEC57FD}" destId="{43C20ED6-72CC-46B1-9B46-324E4725066C}" srcOrd="0" destOrd="0" presId="urn:microsoft.com/office/officeart/2005/8/layout/hierarchy3"/>
    <dgm:cxn modelId="{E4762C34-B9F6-48E1-B63D-AB96B8BC1585}" srcId="{BC936865-2FDC-4002-ACD2-BE62140253AA}" destId="{29E29146-CBB6-4911-8C23-CCA6CFEC57FD}" srcOrd="0" destOrd="0" parTransId="{3ED12FF3-EB26-4E09-A6BF-C1C62B3F2273}" sibTransId="{B0BED7CE-0C94-49CE-ADB5-D9FB282050F3}"/>
    <dgm:cxn modelId="{8ECF5A84-FD24-4D22-B59B-10DD93B9866F}" type="presOf" srcId="{BC936865-2FDC-4002-ACD2-BE62140253AA}" destId="{2DC2CAAA-CCFD-488E-A148-B47A2BFBC8CA}" srcOrd="0" destOrd="0" presId="urn:microsoft.com/office/officeart/2005/8/layout/hierarchy3"/>
    <dgm:cxn modelId="{2BB68A39-B795-4283-B81F-B4B03A94C584}" type="presParOf" srcId="{2A953C6C-AA14-4203-A0E7-42EC996B83E3}" destId="{5A413596-4CFB-4885-898D-D7D0B9C18560}" srcOrd="0" destOrd="0" presId="urn:microsoft.com/office/officeart/2005/8/layout/hierarchy3"/>
    <dgm:cxn modelId="{867C8040-3130-4891-B636-7FDBC1D2A516}" type="presParOf" srcId="{5A413596-4CFB-4885-898D-D7D0B9C18560}" destId="{83D02285-700B-4F7A-BA6A-6962172479E7}" srcOrd="0" destOrd="0" presId="urn:microsoft.com/office/officeart/2005/8/layout/hierarchy3"/>
    <dgm:cxn modelId="{EF1BB4BC-9424-4031-AA59-194611A70EE5}" type="presParOf" srcId="{83D02285-700B-4F7A-BA6A-6962172479E7}" destId="{2DC2CAAA-CCFD-488E-A148-B47A2BFBC8CA}" srcOrd="0" destOrd="0" presId="urn:microsoft.com/office/officeart/2005/8/layout/hierarchy3"/>
    <dgm:cxn modelId="{D801ACE5-0ECA-4320-A34D-F03C45ACEBB4}" type="presParOf" srcId="{83D02285-700B-4F7A-BA6A-6962172479E7}" destId="{0395D6F9-BBE0-415F-A91C-3915984AB9F8}" srcOrd="1" destOrd="0" presId="urn:microsoft.com/office/officeart/2005/8/layout/hierarchy3"/>
    <dgm:cxn modelId="{D8269B10-E071-4C10-AE93-A65D707D2994}" type="presParOf" srcId="{5A413596-4CFB-4885-898D-D7D0B9C18560}" destId="{7E05E6D6-A5C0-4DB4-A8B5-D5A468A9B7E3}" srcOrd="1" destOrd="0" presId="urn:microsoft.com/office/officeart/2005/8/layout/hierarchy3"/>
    <dgm:cxn modelId="{5BEAD1A8-1372-4D10-BBAE-FB848C727AD5}" type="presParOf" srcId="{7E05E6D6-A5C0-4DB4-A8B5-D5A468A9B7E3}" destId="{3A99639B-0814-49BA-89BE-5C16E5E22420}" srcOrd="0" destOrd="0" presId="urn:microsoft.com/office/officeart/2005/8/layout/hierarchy3"/>
    <dgm:cxn modelId="{50F6F213-4473-486D-9596-AF72852B271C}" type="presParOf" srcId="{7E05E6D6-A5C0-4DB4-A8B5-D5A468A9B7E3}" destId="{43C20ED6-72CC-46B1-9B46-324E4725066C}" srcOrd="1" destOrd="0" presId="urn:microsoft.com/office/officeart/2005/8/layout/hierarchy3"/>
    <dgm:cxn modelId="{BA530E6F-BB63-42E8-A0B9-F3F0AECFF80D}" type="presParOf" srcId="{7E05E6D6-A5C0-4DB4-A8B5-D5A468A9B7E3}" destId="{87C46F2A-4B7F-401B-99F3-3993884DBFAA}" srcOrd="2" destOrd="0" presId="urn:microsoft.com/office/officeart/2005/8/layout/hierarchy3"/>
    <dgm:cxn modelId="{86CC9B45-0D75-4FE2-811D-A947990F9375}" type="presParOf" srcId="{7E05E6D6-A5C0-4DB4-A8B5-D5A468A9B7E3}" destId="{3B42495C-FD21-42F4-994B-01A122B5AA8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4BB8B8-0F78-4C52-B23D-0DFBE3B5116E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pl-PL"/>
        </a:p>
      </dgm:t>
    </dgm:pt>
    <dgm:pt modelId="{BC936865-2FDC-4002-ACD2-BE62140253AA}">
      <dgm:prSet phldrT="[Tekst]"/>
      <dgm:spPr/>
      <dgm:t>
        <a:bodyPr/>
        <a:lstStyle/>
        <a:p>
          <a:r>
            <a:rPr lang="pl-PL" b="1" dirty="0" smtClean="0"/>
            <a:t>2018/2019</a:t>
          </a:r>
        </a:p>
        <a:p>
          <a:r>
            <a:rPr lang="pl-PL" b="1" dirty="0" smtClean="0"/>
            <a:t>SZKOŁA BRANŻOWA</a:t>
          </a:r>
          <a:endParaRPr lang="pl-PL" b="1" dirty="0"/>
        </a:p>
      </dgm:t>
    </dgm:pt>
    <dgm:pt modelId="{10D17512-1DAB-4790-A35E-9CC50C7060F2}" type="parTrans" cxnId="{1A844BB3-69F3-433D-ACA3-E7092230E450}">
      <dgm:prSet/>
      <dgm:spPr/>
      <dgm:t>
        <a:bodyPr/>
        <a:lstStyle/>
        <a:p>
          <a:endParaRPr lang="pl-PL"/>
        </a:p>
      </dgm:t>
    </dgm:pt>
    <dgm:pt modelId="{15FC1F76-DD4F-46D2-9A98-79B5FB5185DE}" type="sibTrans" cxnId="{1A844BB3-69F3-433D-ACA3-E7092230E450}">
      <dgm:prSet/>
      <dgm:spPr/>
      <dgm:t>
        <a:bodyPr/>
        <a:lstStyle/>
        <a:p>
          <a:endParaRPr lang="pl-PL"/>
        </a:p>
      </dgm:t>
    </dgm:pt>
    <dgm:pt modelId="{29E29146-CBB6-4911-8C23-CCA6CFEC57FD}">
      <dgm:prSet phldrT="[Tekst]"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pl-PL" sz="2100" dirty="0" smtClean="0"/>
            <a:t>kl. III </a:t>
          </a:r>
          <a:r>
            <a:rPr lang="pl-PL" sz="2100" dirty="0" err="1" smtClean="0"/>
            <a:t>zsz</a:t>
          </a:r>
          <a:r>
            <a:rPr lang="pl-PL" sz="2100" dirty="0" smtClean="0"/>
            <a:t> (</a:t>
          </a:r>
          <a:r>
            <a:rPr lang="pl-PL" sz="2100" dirty="0" err="1" smtClean="0"/>
            <a:t>abs</a:t>
          </a:r>
          <a:r>
            <a:rPr lang="pl-PL" sz="2100" dirty="0" smtClean="0"/>
            <a:t>. </a:t>
          </a:r>
          <a:r>
            <a:rPr lang="pl-PL" sz="2100" dirty="0" err="1" smtClean="0"/>
            <a:t>gim</a:t>
          </a:r>
          <a:r>
            <a:rPr lang="pl-PL" sz="2100" dirty="0" smtClean="0"/>
            <a:t>.)</a:t>
          </a:r>
          <a:endParaRPr lang="pl-PL" sz="2100" dirty="0"/>
        </a:p>
      </dgm:t>
    </dgm:pt>
    <dgm:pt modelId="{3ED12FF3-EB26-4E09-A6BF-C1C62B3F2273}" type="parTrans" cxnId="{E4762C34-B9F6-48E1-B63D-AB96B8BC1585}">
      <dgm:prSet/>
      <dgm:spPr/>
      <dgm:t>
        <a:bodyPr/>
        <a:lstStyle/>
        <a:p>
          <a:endParaRPr lang="pl-PL"/>
        </a:p>
      </dgm:t>
    </dgm:pt>
    <dgm:pt modelId="{B0BED7CE-0C94-49CE-ADB5-D9FB282050F3}" type="sibTrans" cxnId="{E4762C34-B9F6-48E1-B63D-AB96B8BC1585}">
      <dgm:prSet/>
      <dgm:spPr/>
      <dgm:t>
        <a:bodyPr/>
        <a:lstStyle/>
        <a:p>
          <a:endParaRPr lang="pl-PL"/>
        </a:p>
      </dgm:t>
    </dgm:pt>
    <dgm:pt modelId="{B9A41AE6-6A49-4EBB-8216-A731D178C815}">
      <dgm:prSet phldrT="[Tekst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pl-PL" sz="2100" dirty="0" smtClean="0"/>
            <a:t>kl. I - II branż. I st. (</a:t>
          </a:r>
          <a:r>
            <a:rPr lang="pl-PL" sz="2100" dirty="0" err="1" smtClean="0"/>
            <a:t>abs</a:t>
          </a:r>
          <a:r>
            <a:rPr lang="pl-PL" sz="2100" dirty="0" smtClean="0"/>
            <a:t>. </a:t>
          </a:r>
          <a:r>
            <a:rPr lang="pl-PL" sz="2100" dirty="0" err="1" smtClean="0"/>
            <a:t>gim</a:t>
          </a:r>
          <a:r>
            <a:rPr lang="pl-PL" sz="2100" dirty="0" smtClean="0"/>
            <a:t>.)</a:t>
          </a:r>
          <a:endParaRPr lang="pl-PL" sz="2100" dirty="0"/>
        </a:p>
      </dgm:t>
    </dgm:pt>
    <dgm:pt modelId="{614BA653-9D2D-4374-8B88-0E858588790B}" type="parTrans" cxnId="{A19F2A11-ADFB-422C-873D-8672AD8195AC}">
      <dgm:prSet/>
      <dgm:spPr/>
      <dgm:t>
        <a:bodyPr/>
        <a:lstStyle/>
        <a:p>
          <a:endParaRPr lang="pl-PL"/>
        </a:p>
      </dgm:t>
    </dgm:pt>
    <dgm:pt modelId="{EA10EA20-529F-41D6-A9DA-F773CB33EDE5}" type="sibTrans" cxnId="{A19F2A11-ADFB-422C-873D-8672AD8195AC}">
      <dgm:prSet/>
      <dgm:spPr/>
      <dgm:t>
        <a:bodyPr/>
        <a:lstStyle/>
        <a:p>
          <a:endParaRPr lang="pl-PL"/>
        </a:p>
      </dgm:t>
    </dgm:pt>
    <dgm:pt modelId="{2A953C6C-AA14-4203-A0E7-42EC996B83E3}" type="pres">
      <dgm:prSet presAssocID="{5A4BB8B8-0F78-4C52-B23D-0DFBE3B5116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5A413596-4CFB-4885-898D-D7D0B9C18560}" type="pres">
      <dgm:prSet presAssocID="{BC936865-2FDC-4002-ACD2-BE62140253AA}" presName="root" presStyleCnt="0"/>
      <dgm:spPr/>
    </dgm:pt>
    <dgm:pt modelId="{83D02285-700B-4F7A-BA6A-6962172479E7}" type="pres">
      <dgm:prSet presAssocID="{BC936865-2FDC-4002-ACD2-BE62140253AA}" presName="rootComposite" presStyleCnt="0"/>
      <dgm:spPr/>
    </dgm:pt>
    <dgm:pt modelId="{2DC2CAAA-CCFD-488E-A148-B47A2BFBC8CA}" type="pres">
      <dgm:prSet presAssocID="{BC936865-2FDC-4002-ACD2-BE62140253AA}" presName="rootText" presStyleLbl="node1" presStyleIdx="0" presStyleCnt="1" custScaleX="308718"/>
      <dgm:spPr/>
      <dgm:t>
        <a:bodyPr/>
        <a:lstStyle/>
        <a:p>
          <a:endParaRPr lang="pl-PL"/>
        </a:p>
      </dgm:t>
    </dgm:pt>
    <dgm:pt modelId="{0395D6F9-BBE0-415F-A91C-3915984AB9F8}" type="pres">
      <dgm:prSet presAssocID="{BC936865-2FDC-4002-ACD2-BE62140253AA}" presName="rootConnector" presStyleLbl="node1" presStyleIdx="0" presStyleCnt="1"/>
      <dgm:spPr/>
      <dgm:t>
        <a:bodyPr/>
        <a:lstStyle/>
        <a:p>
          <a:endParaRPr lang="pl-PL"/>
        </a:p>
      </dgm:t>
    </dgm:pt>
    <dgm:pt modelId="{7E05E6D6-A5C0-4DB4-A8B5-D5A468A9B7E3}" type="pres">
      <dgm:prSet presAssocID="{BC936865-2FDC-4002-ACD2-BE62140253AA}" presName="childShape" presStyleCnt="0"/>
      <dgm:spPr/>
    </dgm:pt>
    <dgm:pt modelId="{3A99639B-0814-49BA-89BE-5C16E5E22420}" type="pres">
      <dgm:prSet presAssocID="{3ED12FF3-EB26-4E09-A6BF-C1C62B3F2273}" presName="Name13" presStyleLbl="parChTrans1D2" presStyleIdx="0" presStyleCnt="2"/>
      <dgm:spPr/>
      <dgm:t>
        <a:bodyPr/>
        <a:lstStyle/>
        <a:p>
          <a:endParaRPr lang="pl-PL"/>
        </a:p>
      </dgm:t>
    </dgm:pt>
    <dgm:pt modelId="{43C20ED6-72CC-46B1-9B46-324E4725066C}" type="pres">
      <dgm:prSet presAssocID="{29E29146-CBB6-4911-8C23-CCA6CFEC57FD}" presName="childText" presStyleLbl="bgAcc1" presStyleIdx="0" presStyleCnt="2" custScaleX="368742" custScaleY="7313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7C46F2A-4B7F-401B-99F3-3993884DBFAA}" type="pres">
      <dgm:prSet presAssocID="{614BA653-9D2D-4374-8B88-0E858588790B}" presName="Name13" presStyleLbl="parChTrans1D2" presStyleIdx="1" presStyleCnt="2"/>
      <dgm:spPr/>
      <dgm:t>
        <a:bodyPr/>
        <a:lstStyle/>
        <a:p>
          <a:endParaRPr lang="pl-PL"/>
        </a:p>
      </dgm:t>
    </dgm:pt>
    <dgm:pt modelId="{3B42495C-FD21-42F4-994B-01A122B5AA8D}" type="pres">
      <dgm:prSet presAssocID="{B9A41AE6-6A49-4EBB-8216-A731D178C815}" presName="childText" presStyleLbl="bgAcc1" presStyleIdx="1" presStyleCnt="2" custScaleX="379359" custScaleY="6981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CF5F270-2523-42F1-9E23-823E5CEE3E9C}" type="presOf" srcId="{BC936865-2FDC-4002-ACD2-BE62140253AA}" destId="{2DC2CAAA-CCFD-488E-A148-B47A2BFBC8CA}" srcOrd="0" destOrd="0" presId="urn:microsoft.com/office/officeart/2005/8/layout/hierarchy3"/>
    <dgm:cxn modelId="{92C00700-B5A1-4E3C-8921-12630AE73356}" type="presOf" srcId="{5A4BB8B8-0F78-4C52-B23D-0DFBE3B5116E}" destId="{2A953C6C-AA14-4203-A0E7-42EC996B83E3}" srcOrd="0" destOrd="0" presId="urn:microsoft.com/office/officeart/2005/8/layout/hierarchy3"/>
    <dgm:cxn modelId="{E2AD54C1-DD78-4F8B-B373-16A16086F1F0}" type="presOf" srcId="{614BA653-9D2D-4374-8B88-0E858588790B}" destId="{87C46F2A-4B7F-401B-99F3-3993884DBFAA}" srcOrd="0" destOrd="0" presId="urn:microsoft.com/office/officeart/2005/8/layout/hierarchy3"/>
    <dgm:cxn modelId="{E4762C34-B9F6-48E1-B63D-AB96B8BC1585}" srcId="{BC936865-2FDC-4002-ACD2-BE62140253AA}" destId="{29E29146-CBB6-4911-8C23-CCA6CFEC57FD}" srcOrd="0" destOrd="0" parTransId="{3ED12FF3-EB26-4E09-A6BF-C1C62B3F2273}" sibTransId="{B0BED7CE-0C94-49CE-ADB5-D9FB282050F3}"/>
    <dgm:cxn modelId="{B315F8A3-CBFE-457F-B9C8-06DD83773EEE}" type="presOf" srcId="{BC936865-2FDC-4002-ACD2-BE62140253AA}" destId="{0395D6F9-BBE0-415F-A91C-3915984AB9F8}" srcOrd="1" destOrd="0" presId="urn:microsoft.com/office/officeart/2005/8/layout/hierarchy3"/>
    <dgm:cxn modelId="{A19F2A11-ADFB-422C-873D-8672AD8195AC}" srcId="{BC936865-2FDC-4002-ACD2-BE62140253AA}" destId="{B9A41AE6-6A49-4EBB-8216-A731D178C815}" srcOrd="1" destOrd="0" parTransId="{614BA653-9D2D-4374-8B88-0E858588790B}" sibTransId="{EA10EA20-529F-41D6-A9DA-F773CB33EDE5}"/>
    <dgm:cxn modelId="{C38D7A82-83A3-4B9A-9BB8-7ACB705BEB38}" type="presOf" srcId="{29E29146-CBB6-4911-8C23-CCA6CFEC57FD}" destId="{43C20ED6-72CC-46B1-9B46-324E4725066C}" srcOrd="0" destOrd="0" presId="urn:microsoft.com/office/officeart/2005/8/layout/hierarchy3"/>
    <dgm:cxn modelId="{AE09025F-B754-4E36-9B63-3A0CCE128FC6}" type="presOf" srcId="{3ED12FF3-EB26-4E09-A6BF-C1C62B3F2273}" destId="{3A99639B-0814-49BA-89BE-5C16E5E22420}" srcOrd="0" destOrd="0" presId="urn:microsoft.com/office/officeart/2005/8/layout/hierarchy3"/>
    <dgm:cxn modelId="{5FDDB744-DC3B-4092-97E6-644E49A60EC1}" type="presOf" srcId="{B9A41AE6-6A49-4EBB-8216-A731D178C815}" destId="{3B42495C-FD21-42F4-994B-01A122B5AA8D}" srcOrd="0" destOrd="0" presId="urn:microsoft.com/office/officeart/2005/8/layout/hierarchy3"/>
    <dgm:cxn modelId="{1A844BB3-69F3-433D-ACA3-E7092230E450}" srcId="{5A4BB8B8-0F78-4C52-B23D-0DFBE3B5116E}" destId="{BC936865-2FDC-4002-ACD2-BE62140253AA}" srcOrd="0" destOrd="0" parTransId="{10D17512-1DAB-4790-A35E-9CC50C7060F2}" sibTransId="{15FC1F76-DD4F-46D2-9A98-79B5FB5185DE}"/>
    <dgm:cxn modelId="{F109AB4F-86DC-4262-8B98-61A54B03643B}" type="presParOf" srcId="{2A953C6C-AA14-4203-A0E7-42EC996B83E3}" destId="{5A413596-4CFB-4885-898D-D7D0B9C18560}" srcOrd="0" destOrd="0" presId="urn:microsoft.com/office/officeart/2005/8/layout/hierarchy3"/>
    <dgm:cxn modelId="{78F6074C-4B92-4962-9E1D-FF74004C793E}" type="presParOf" srcId="{5A413596-4CFB-4885-898D-D7D0B9C18560}" destId="{83D02285-700B-4F7A-BA6A-6962172479E7}" srcOrd="0" destOrd="0" presId="urn:microsoft.com/office/officeart/2005/8/layout/hierarchy3"/>
    <dgm:cxn modelId="{A49F9485-D355-4519-9305-EF88A4ED2DCD}" type="presParOf" srcId="{83D02285-700B-4F7A-BA6A-6962172479E7}" destId="{2DC2CAAA-CCFD-488E-A148-B47A2BFBC8CA}" srcOrd="0" destOrd="0" presId="urn:microsoft.com/office/officeart/2005/8/layout/hierarchy3"/>
    <dgm:cxn modelId="{DC0EB213-C548-48A7-86C1-E9C38F44F73A}" type="presParOf" srcId="{83D02285-700B-4F7A-BA6A-6962172479E7}" destId="{0395D6F9-BBE0-415F-A91C-3915984AB9F8}" srcOrd="1" destOrd="0" presId="urn:microsoft.com/office/officeart/2005/8/layout/hierarchy3"/>
    <dgm:cxn modelId="{2132F99E-B4FC-4FD9-BAAA-62EA92492C4D}" type="presParOf" srcId="{5A413596-4CFB-4885-898D-D7D0B9C18560}" destId="{7E05E6D6-A5C0-4DB4-A8B5-D5A468A9B7E3}" srcOrd="1" destOrd="0" presId="urn:microsoft.com/office/officeart/2005/8/layout/hierarchy3"/>
    <dgm:cxn modelId="{6C994B35-066A-4F06-8FEA-E3EC5F5E887B}" type="presParOf" srcId="{7E05E6D6-A5C0-4DB4-A8B5-D5A468A9B7E3}" destId="{3A99639B-0814-49BA-89BE-5C16E5E22420}" srcOrd="0" destOrd="0" presId="urn:microsoft.com/office/officeart/2005/8/layout/hierarchy3"/>
    <dgm:cxn modelId="{AA855665-D67A-4C6F-9191-4AAC7D43B8B3}" type="presParOf" srcId="{7E05E6D6-A5C0-4DB4-A8B5-D5A468A9B7E3}" destId="{43C20ED6-72CC-46B1-9B46-324E4725066C}" srcOrd="1" destOrd="0" presId="urn:microsoft.com/office/officeart/2005/8/layout/hierarchy3"/>
    <dgm:cxn modelId="{CE401310-6B0E-4A8F-AD79-11037AFF5F21}" type="presParOf" srcId="{7E05E6D6-A5C0-4DB4-A8B5-D5A468A9B7E3}" destId="{87C46F2A-4B7F-401B-99F3-3993884DBFAA}" srcOrd="2" destOrd="0" presId="urn:microsoft.com/office/officeart/2005/8/layout/hierarchy3"/>
    <dgm:cxn modelId="{D1D96E35-B8D6-48BB-B280-233CEC59A351}" type="presParOf" srcId="{7E05E6D6-A5C0-4DB4-A8B5-D5A468A9B7E3}" destId="{3B42495C-FD21-42F4-994B-01A122B5AA8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4BB8B8-0F78-4C52-B23D-0DFBE3B5116E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pl-PL"/>
        </a:p>
      </dgm:t>
    </dgm:pt>
    <dgm:pt modelId="{BC936865-2FDC-4002-ACD2-BE62140253AA}">
      <dgm:prSet phldrT="[Tekst]"/>
      <dgm:spPr/>
      <dgm:t>
        <a:bodyPr/>
        <a:lstStyle/>
        <a:p>
          <a:r>
            <a:rPr lang="pl-PL" b="1" dirty="0" smtClean="0"/>
            <a:t>SZKOŁA BRANŻOWA</a:t>
          </a:r>
          <a:endParaRPr lang="pl-PL" b="1" dirty="0"/>
        </a:p>
      </dgm:t>
    </dgm:pt>
    <dgm:pt modelId="{10D17512-1DAB-4790-A35E-9CC50C7060F2}" type="parTrans" cxnId="{1A844BB3-69F3-433D-ACA3-E7092230E450}">
      <dgm:prSet/>
      <dgm:spPr/>
      <dgm:t>
        <a:bodyPr/>
        <a:lstStyle/>
        <a:p>
          <a:endParaRPr lang="pl-PL"/>
        </a:p>
      </dgm:t>
    </dgm:pt>
    <dgm:pt modelId="{15FC1F76-DD4F-46D2-9A98-79B5FB5185DE}" type="sibTrans" cxnId="{1A844BB3-69F3-433D-ACA3-E7092230E450}">
      <dgm:prSet/>
      <dgm:spPr/>
      <dgm:t>
        <a:bodyPr/>
        <a:lstStyle/>
        <a:p>
          <a:endParaRPr lang="pl-PL"/>
        </a:p>
      </dgm:t>
    </dgm:pt>
    <dgm:pt modelId="{29E29146-CBB6-4911-8C23-CCA6CFEC57FD}">
      <dgm:prSet phldrT="[Tekst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pl-PL" sz="2100" dirty="0" smtClean="0"/>
            <a:t>kl. I – III branż. I st. (</a:t>
          </a:r>
          <a:r>
            <a:rPr lang="pl-PL" sz="2100" dirty="0" err="1" smtClean="0"/>
            <a:t>abs</a:t>
          </a:r>
          <a:r>
            <a:rPr lang="pl-PL" sz="2100" dirty="0" smtClean="0"/>
            <a:t>. </a:t>
          </a:r>
          <a:r>
            <a:rPr lang="pl-PL" sz="2100" dirty="0" err="1" smtClean="0"/>
            <a:t>gim</a:t>
          </a:r>
          <a:r>
            <a:rPr lang="pl-PL" sz="2100" dirty="0" smtClean="0"/>
            <a:t>.)</a:t>
          </a:r>
          <a:endParaRPr lang="pl-PL" sz="2100" dirty="0"/>
        </a:p>
      </dgm:t>
    </dgm:pt>
    <dgm:pt modelId="{3ED12FF3-EB26-4E09-A6BF-C1C62B3F2273}" type="parTrans" cxnId="{E4762C34-B9F6-48E1-B63D-AB96B8BC1585}">
      <dgm:prSet/>
      <dgm:spPr/>
      <dgm:t>
        <a:bodyPr/>
        <a:lstStyle/>
        <a:p>
          <a:endParaRPr lang="pl-PL"/>
        </a:p>
      </dgm:t>
    </dgm:pt>
    <dgm:pt modelId="{B0BED7CE-0C94-49CE-ADB5-D9FB282050F3}" type="sibTrans" cxnId="{E4762C34-B9F6-48E1-B63D-AB96B8BC1585}">
      <dgm:prSet/>
      <dgm:spPr/>
      <dgm:t>
        <a:bodyPr/>
        <a:lstStyle/>
        <a:p>
          <a:endParaRPr lang="pl-PL"/>
        </a:p>
      </dgm:t>
    </dgm:pt>
    <dgm:pt modelId="{B9A41AE6-6A49-4EBB-8216-A731D178C815}">
      <dgm:prSet phldrT="[Tekst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pl-PL" sz="2100" dirty="0" smtClean="0"/>
            <a:t>kl. I branż I st. (</a:t>
          </a:r>
          <a:r>
            <a:rPr lang="pl-PL" sz="2100" dirty="0" err="1" smtClean="0"/>
            <a:t>abs</a:t>
          </a:r>
          <a:r>
            <a:rPr lang="pl-PL" sz="2100" dirty="0" smtClean="0"/>
            <a:t>. szk. podst.)</a:t>
          </a:r>
          <a:endParaRPr lang="pl-PL" sz="2100" dirty="0"/>
        </a:p>
      </dgm:t>
    </dgm:pt>
    <dgm:pt modelId="{614BA653-9D2D-4374-8B88-0E858588790B}" type="parTrans" cxnId="{A19F2A11-ADFB-422C-873D-8672AD8195AC}">
      <dgm:prSet/>
      <dgm:spPr/>
      <dgm:t>
        <a:bodyPr/>
        <a:lstStyle/>
        <a:p>
          <a:endParaRPr lang="pl-PL"/>
        </a:p>
      </dgm:t>
    </dgm:pt>
    <dgm:pt modelId="{EA10EA20-529F-41D6-A9DA-F773CB33EDE5}" type="sibTrans" cxnId="{A19F2A11-ADFB-422C-873D-8672AD8195AC}">
      <dgm:prSet/>
      <dgm:spPr/>
      <dgm:t>
        <a:bodyPr/>
        <a:lstStyle/>
        <a:p>
          <a:endParaRPr lang="pl-PL"/>
        </a:p>
      </dgm:t>
    </dgm:pt>
    <dgm:pt modelId="{2A953C6C-AA14-4203-A0E7-42EC996B83E3}" type="pres">
      <dgm:prSet presAssocID="{5A4BB8B8-0F78-4C52-B23D-0DFBE3B5116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5A413596-4CFB-4885-898D-D7D0B9C18560}" type="pres">
      <dgm:prSet presAssocID="{BC936865-2FDC-4002-ACD2-BE62140253AA}" presName="root" presStyleCnt="0"/>
      <dgm:spPr/>
    </dgm:pt>
    <dgm:pt modelId="{83D02285-700B-4F7A-BA6A-6962172479E7}" type="pres">
      <dgm:prSet presAssocID="{BC936865-2FDC-4002-ACD2-BE62140253AA}" presName="rootComposite" presStyleCnt="0"/>
      <dgm:spPr/>
    </dgm:pt>
    <dgm:pt modelId="{2DC2CAAA-CCFD-488E-A148-B47A2BFBC8CA}" type="pres">
      <dgm:prSet presAssocID="{BC936865-2FDC-4002-ACD2-BE62140253AA}" presName="rootText" presStyleLbl="node1" presStyleIdx="0" presStyleCnt="1" custScaleX="308718" custScaleY="69280"/>
      <dgm:spPr/>
      <dgm:t>
        <a:bodyPr/>
        <a:lstStyle/>
        <a:p>
          <a:endParaRPr lang="pl-PL"/>
        </a:p>
      </dgm:t>
    </dgm:pt>
    <dgm:pt modelId="{0395D6F9-BBE0-415F-A91C-3915984AB9F8}" type="pres">
      <dgm:prSet presAssocID="{BC936865-2FDC-4002-ACD2-BE62140253AA}" presName="rootConnector" presStyleLbl="node1" presStyleIdx="0" presStyleCnt="1"/>
      <dgm:spPr/>
      <dgm:t>
        <a:bodyPr/>
        <a:lstStyle/>
        <a:p>
          <a:endParaRPr lang="pl-PL"/>
        </a:p>
      </dgm:t>
    </dgm:pt>
    <dgm:pt modelId="{7E05E6D6-A5C0-4DB4-A8B5-D5A468A9B7E3}" type="pres">
      <dgm:prSet presAssocID="{BC936865-2FDC-4002-ACD2-BE62140253AA}" presName="childShape" presStyleCnt="0"/>
      <dgm:spPr/>
    </dgm:pt>
    <dgm:pt modelId="{3A99639B-0814-49BA-89BE-5C16E5E22420}" type="pres">
      <dgm:prSet presAssocID="{3ED12FF3-EB26-4E09-A6BF-C1C62B3F2273}" presName="Name13" presStyleLbl="parChTrans1D2" presStyleIdx="0" presStyleCnt="2"/>
      <dgm:spPr/>
      <dgm:t>
        <a:bodyPr/>
        <a:lstStyle/>
        <a:p>
          <a:endParaRPr lang="pl-PL"/>
        </a:p>
      </dgm:t>
    </dgm:pt>
    <dgm:pt modelId="{43C20ED6-72CC-46B1-9B46-324E4725066C}" type="pres">
      <dgm:prSet presAssocID="{29E29146-CBB6-4911-8C23-CCA6CFEC57FD}" presName="childText" presStyleLbl="bgAcc1" presStyleIdx="0" presStyleCnt="2" custScaleX="443850" custScaleY="7313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7C46F2A-4B7F-401B-99F3-3993884DBFAA}" type="pres">
      <dgm:prSet presAssocID="{614BA653-9D2D-4374-8B88-0E858588790B}" presName="Name13" presStyleLbl="parChTrans1D2" presStyleIdx="1" presStyleCnt="2"/>
      <dgm:spPr/>
      <dgm:t>
        <a:bodyPr/>
        <a:lstStyle/>
        <a:p>
          <a:endParaRPr lang="pl-PL"/>
        </a:p>
      </dgm:t>
    </dgm:pt>
    <dgm:pt modelId="{3B42495C-FD21-42F4-994B-01A122B5AA8D}" type="pres">
      <dgm:prSet presAssocID="{B9A41AE6-6A49-4EBB-8216-A731D178C815}" presName="childText" presStyleLbl="bgAcc1" presStyleIdx="1" presStyleCnt="2" custScaleX="458518" custScaleY="6981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D977AFD-607D-4EF2-83E9-35356F645088}" type="presOf" srcId="{B9A41AE6-6A49-4EBB-8216-A731D178C815}" destId="{3B42495C-FD21-42F4-994B-01A122B5AA8D}" srcOrd="0" destOrd="0" presId="urn:microsoft.com/office/officeart/2005/8/layout/hierarchy3"/>
    <dgm:cxn modelId="{1A844BB3-69F3-433D-ACA3-E7092230E450}" srcId="{5A4BB8B8-0F78-4C52-B23D-0DFBE3B5116E}" destId="{BC936865-2FDC-4002-ACD2-BE62140253AA}" srcOrd="0" destOrd="0" parTransId="{10D17512-1DAB-4790-A35E-9CC50C7060F2}" sibTransId="{15FC1F76-DD4F-46D2-9A98-79B5FB5185DE}"/>
    <dgm:cxn modelId="{CCE436EC-C5D3-4197-9074-250B2B405855}" type="presOf" srcId="{BC936865-2FDC-4002-ACD2-BE62140253AA}" destId="{0395D6F9-BBE0-415F-A91C-3915984AB9F8}" srcOrd="1" destOrd="0" presId="urn:microsoft.com/office/officeart/2005/8/layout/hierarchy3"/>
    <dgm:cxn modelId="{A19F2A11-ADFB-422C-873D-8672AD8195AC}" srcId="{BC936865-2FDC-4002-ACD2-BE62140253AA}" destId="{B9A41AE6-6A49-4EBB-8216-A731D178C815}" srcOrd="1" destOrd="0" parTransId="{614BA653-9D2D-4374-8B88-0E858588790B}" sibTransId="{EA10EA20-529F-41D6-A9DA-F773CB33EDE5}"/>
    <dgm:cxn modelId="{1CFD985B-A804-4158-8984-D071BCEA5272}" type="presOf" srcId="{BC936865-2FDC-4002-ACD2-BE62140253AA}" destId="{2DC2CAAA-CCFD-488E-A148-B47A2BFBC8CA}" srcOrd="0" destOrd="0" presId="urn:microsoft.com/office/officeart/2005/8/layout/hierarchy3"/>
    <dgm:cxn modelId="{5BD9B36D-018C-42CC-B4C2-4129093809F3}" type="presOf" srcId="{29E29146-CBB6-4911-8C23-CCA6CFEC57FD}" destId="{43C20ED6-72CC-46B1-9B46-324E4725066C}" srcOrd="0" destOrd="0" presId="urn:microsoft.com/office/officeart/2005/8/layout/hierarchy3"/>
    <dgm:cxn modelId="{83F35E47-1A04-4670-BDCF-71B72867C33C}" type="presOf" srcId="{3ED12FF3-EB26-4E09-A6BF-C1C62B3F2273}" destId="{3A99639B-0814-49BA-89BE-5C16E5E22420}" srcOrd="0" destOrd="0" presId="urn:microsoft.com/office/officeart/2005/8/layout/hierarchy3"/>
    <dgm:cxn modelId="{4656DBF6-8FB7-4653-91D7-19F4D69D97AE}" type="presOf" srcId="{5A4BB8B8-0F78-4C52-B23D-0DFBE3B5116E}" destId="{2A953C6C-AA14-4203-A0E7-42EC996B83E3}" srcOrd="0" destOrd="0" presId="urn:microsoft.com/office/officeart/2005/8/layout/hierarchy3"/>
    <dgm:cxn modelId="{E4762C34-B9F6-48E1-B63D-AB96B8BC1585}" srcId="{BC936865-2FDC-4002-ACD2-BE62140253AA}" destId="{29E29146-CBB6-4911-8C23-CCA6CFEC57FD}" srcOrd="0" destOrd="0" parTransId="{3ED12FF3-EB26-4E09-A6BF-C1C62B3F2273}" sibTransId="{B0BED7CE-0C94-49CE-ADB5-D9FB282050F3}"/>
    <dgm:cxn modelId="{F504C1DC-EA0A-45F5-8CA0-6B4D7BBD2F7E}" type="presOf" srcId="{614BA653-9D2D-4374-8B88-0E858588790B}" destId="{87C46F2A-4B7F-401B-99F3-3993884DBFAA}" srcOrd="0" destOrd="0" presId="urn:microsoft.com/office/officeart/2005/8/layout/hierarchy3"/>
    <dgm:cxn modelId="{9B3CAD31-80DA-456E-B139-7D4178F5C389}" type="presParOf" srcId="{2A953C6C-AA14-4203-A0E7-42EC996B83E3}" destId="{5A413596-4CFB-4885-898D-D7D0B9C18560}" srcOrd="0" destOrd="0" presId="urn:microsoft.com/office/officeart/2005/8/layout/hierarchy3"/>
    <dgm:cxn modelId="{993A9A59-AD16-4AB4-B5DD-1F6CF4FE595C}" type="presParOf" srcId="{5A413596-4CFB-4885-898D-D7D0B9C18560}" destId="{83D02285-700B-4F7A-BA6A-6962172479E7}" srcOrd="0" destOrd="0" presId="urn:microsoft.com/office/officeart/2005/8/layout/hierarchy3"/>
    <dgm:cxn modelId="{61F19A1A-D9DC-4AA0-87C9-819C06D7B67F}" type="presParOf" srcId="{83D02285-700B-4F7A-BA6A-6962172479E7}" destId="{2DC2CAAA-CCFD-488E-A148-B47A2BFBC8CA}" srcOrd="0" destOrd="0" presId="urn:microsoft.com/office/officeart/2005/8/layout/hierarchy3"/>
    <dgm:cxn modelId="{6416004D-06BA-4202-8A7F-1E3235AB7888}" type="presParOf" srcId="{83D02285-700B-4F7A-BA6A-6962172479E7}" destId="{0395D6F9-BBE0-415F-A91C-3915984AB9F8}" srcOrd="1" destOrd="0" presId="urn:microsoft.com/office/officeart/2005/8/layout/hierarchy3"/>
    <dgm:cxn modelId="{B6FAFC86-D52F-4B7A-9271-FC4D756D980F}" type="presParOf" srcId="{5A413596-4CFB-4885-898D-D7D0B9C18560}" destId="{7E05E6D6-A5C0-4DB4-A8B5-D5A468A9B7E3}" srcOrd="1" destOrd="0" presId="urn:microsoft.com/office/officeart/2005/8/layout/hierarchy3"/>
    <dgm:cxn modelId="{1619FF7A-3C47-4CB8-AC12-AEAC465249CC}" type="presParOf" srcId="{7E05E6D6-A5C0-4DB4-A8B5-D5A468A9B7E3}" destId="{3A99639B-0814-49BA-89BE-5C16E5E22420}" srcOrd="0" destOrd="0" presId="urn:microsoft.com/office/officeart/2005/8/layout/hierarchy3"/>
    <dgm:cxn modelId="{EDB0B66E-D013-4675-8F18-C543FF7B99C8}" type="presParOf" srcId="{7E05E6D6-A5C0-4DB4-A8B5-D5A468A9B7E3}" destId="{43C20ED6-72CC-46B1-9B46-324E4725066C}" srcOrd="1" destOrd="0" presId="urn:microsoft.com/office/officeart/2005/8/layout/hierarchy3"/>
    <dgm:cxn modelId="{C78906F6-81A8-49DB-85D6-AC40300D882C}" type="presParOf" srcId="{7E05E6D6-A5C0-4DB4-A8B5-D5A468A9B7E3}" destId="{87C46F2A-4B7F-401B-99F3-3993884DBFAA}" srcOrd="2" destOrd="0" presId="urn:microsoft.com/office/officeart/2005/8/layout/hierarchy3"/>
    <dgm:cxn modelId="{378B6629-E667-40E9-B8C3-B0991981D2EE}" type="presParOf" srcId="{7E05E6D6-A5C0-4DB4-A8B5-D5A468A9B7E3}" destId="{3B42495C-FD21-42F4-994B-01A122B5AA8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4AB6B-A17F-4310-A0B7-C57A76D3FC63}">
      <dsp:nvSpPr>
        <dsp:cNvPr id="0" name=""/>
        <dsp:cNvSpPr/>
      </dsp:nvSpPr>
      <dsp:spPr>
        <a:xfrm>
          <a:off x="2060585" y="705"/>
          <a:ext cx="3558994" cy="7037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Absolwent gimnazjum</a:t>
          </a:r>
        </a:p>
      </dsp:txBody>
      <dsp:txXfrm>
        <a:off x="2412482" y="705"/>
        <a:ext cx="2855201" cy="703793"/>
      </dsp:txXfrm>
    </dsp:sp>
    <dsp:sp modelId="{DE1C93FA-2C7B-405C-B1D9-937FB94F58BD}">
      <dsp:nvSpPr>
        <dsp:cNvPr id="0" name=""/>
        <dsp:cNvSpPr/>
      </dsp:nvSpPr>
      <dsp:spPr>
        <a:xfrm>
          <a:off x="5390847" y="60527"/>
          <a:ext cx="3023202" cy="58414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/>
            <a:t>technik elektronik</a:t>
          </a:r>
        </a:p>
      </dsp:txBody>
      <dsp:txXfrm>
        <a:off x="5682921" y="60527"/>
        <a:ext cx="2439054" cy="584148"/>
      </dsp:txXfrm>
    </dsp:sp>
    <dsp:sp modelId="{F1358AD1-BB7F-423F-B7E4-263DDE22CB48}">
      <dsp:nvSpPr>
        <dsp:cNvPr id="0" name=""/>
        <dsp:cNvSpPr/>
      </dsp:nvSpPr>
      <dsp:spPr>
        <a:xfrm>
          <a:off x="2060585" y="803029"/>
          <a:ext cx="3657983" cy="70379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Absolwent szkoły podstawowej</a:t>
          </a:r>
        </a:p>
      </dsp:txBody>
      <dsp:txXfrm>
        <a:off x="2412482" y="803029"/>
        <a:ext cx="2954190" cy="703793"/>
      </dsp:txXfrm>
    </dsp:sp>
    <dsp:sp modelId="{3B297526-B340-4C14-B084-EDDC0A584C71}">
      <dsp:nvSpPr>
        <dsp:cNvPr id="0" name=""/>
        <dsp:cNvSpPr/>
      </dsp:nvSpPr>
      <dsp:spPr>
        <a:xfrm>
          <a:off x="5489836" y="862851"/>
          <a:ext cx="3032314" cy="58414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/>
            <a:t>technik papiernictwa</a:t>
          </a:r>
        </a:p>
      </dsp:txBody>
      <dsp:txXfrm>
        <a:off x="5781910" y="862851"/>
        <a:ext cx="2448166" cy="5841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5FA31-CEFF-4F8D-A4F7-378A31CBA718}" type="datetimeFigureOut">
              <a:rPr lang="pl-PL"/>
              <a:pPr/>
              <a:t>2016-11-03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ADEE9-4ABF-4BE3-8085-78C7FB2D7ABE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741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ADEE9-4ABF-4BE3-8085-78C7FB2D7ABE}" type="slidenum">
              <a:rPr lang="pl-PL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6284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ADEE9-4ABF-4BE3-8085-78C7FB2D7ABE}" type="slidenum">
              <a:rPr lang="pl-PL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5670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ADEE9-4ABF-4BE3-8085-78C7FB2D7ABE}" type="slidenum">
              <a:rPr lang="pl-PL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76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ADEE9-4ABF-4BE3-8085-78C7FB2D7ABE}" type="slidenum">
              <a:rPr lang="pl-PL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76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ADEE9-4ABF-4BE3-8085-78C7FB2D7ABE}" type="slidenum">
              <a:rPr lang="pl-PL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76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ADEE9-4ABF-4BE3-8085-78C7FB2D7ABE}" type="slidenum">
              <a:rPr lang="pl-PL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3070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ADEE9-4ABF-4BE3-8085-78C7FB2D7ABE}" type="slidenum">
              <a:rPr lang="pl-PL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76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ADEE9-4ABF-4BE3-8085-78C7FB2D7ABE}" type="slidenum">
              <a:rPr lang="pl-PL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3548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0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747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1348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8231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7657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dirty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6521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dirty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2236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7510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888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059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021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082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4356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438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2396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5747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482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98AA868-8872-43E4-8C98-D34DABD1FD38}" type="datetimeFigureOut">
              <a:rPr lang="pl-PL" smtClean="0"/>
              <a:pPr/>
              <a:t>2016-11-03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77C6C3F-668B-4AF5-BFA9-0F657EB068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77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  <p:sldLayoutId id="21474839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18" Type="http://schemas.openxmlformats.org/officeDocument/2006/relationships/image" Target="../media/image3.jpeg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image" Target="../media/image2.gif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Problemy powiatów ziemskich w związku </a:t>
            </a:r>
            <a:br>
              <a:rPr lang="pl-PL" sz="3600" dirty="0"/>
            </a:br>
            <a:r>
              <a:rPr lang="pl-PL" sz="3600" dirty="0"/>
              <a:t>z wprowadzeniem z dniem 1.09.2017 r. projektowych zmian w systemie oświaty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699" y="352425"/>
            <a:ext cx="1159467" cy="1299871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40044" y="352425"/>
            <a:ext cx="1228106" cy="1295788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7611" y="241301"/>
            <a:ext cx="10018713" cy="1308100"/>
          </a:xfrm>
        </p:spPr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pl-PL" sz="3300" dirty="0" smtClean="0"/>
              <a:t>Subwencja oświatowa, ale w jakiej wysokości ?</a:t>
            </a:r>
            <a:br>
              <a:rPr lang="pl-PL" sz="3300" dirty="0" smtClean="0"/>
            </a:br>
            <a:r>
              <a:rPr lang="pl-PL" sz="3300" dirty="0" smtClean="0"/>
              <a:t>- brak informacji/ projektu ustawy </a:t>
            </a:r>
            <a:br>
              <a:rPr lang="pl-PL" sz="3300" dirty="0" smtClean="0"/>
            </a:br>
            <a:r>
              <a:rPr lang="pl-PL" sz="3300" dirty="0" smtClean="0"/>
              <a:t>o finansowaniu oświaty</a:t>
            </a:r>
            <a:endParaRPr lang="pl-PL" sz="33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97000" y="1663700"/>
            <a:ext cx="10502900" cy="4864100"/>
          </a:xfrm>
        </p:spPr>
        <p:txBody>
          <a:bodyPr>
            <a:normAutofit lnSpcReduction="10000"/>
          </a:bodyPr>
          <a:lstStyle/>
          <a:p>
            <a:endParaRPr lang="pl-PL" dirty="0" smtClean="0"/>
          </a:p>
          <a:p>
            <a:r>
              <a:rPr lang="pl-PL" dirty="0" smtClean="0"/>
              <a:t>W wyniku reformy w szkołach </a:t>
            </a:r>
            <a:r>
              <a:rPr lang="pl-PL" dirty="0" err="1" smtClean="0"/>
              <a:t>ponadgimnazjalnych</a:t>
            </a:r>
            <a:r>
              <a:rPr lang="pl-PL" dirty="0" smtClean="0"/>
              <a:t> (ponadpodstawowych) przybędzie jeden rocznik:</a:t>
            </a:r>
          </a:p>
          <a:p>
            <a:pPr lvl="1">
              <a:buSzPct val="100000"/>
              <a:buFont typeface="Wingdings" pitchFamily="2" charset="2"/>
              <a:buChar char="ü"/>
            </a:pPr>
            <a:r>
              <a:rPr lang="pl-PL" dirty="0" smtClean="0"/>
              <a:t>brak gwarancji dla powiatów, że wraz z dodatkowym rocznikiem nastąpi adekwatne finansowanie.</a:t>
            </a:r>
          </a:p>
          <a:p>
            <a:pPr lvl="1">
              <a:buSzPct val="100000"/>
              <a:buFont typeface="Wingdings" pitchFamily="2" charset="2"/>
              <a:buChar char="ü"/>
            </a:pPr>
            <a:endParaRPr lang="pl-PL" dirty="0" smtClean="0"/>
          </a:p>
          <a:p>
            <a:r>
              <a:rPr lang="pl-PL" dirty="0" smtClean="0"/>
              <a:t>Pozostawienie aktualnego poziomu subwencji i standardu zatrudnienia </a:t>
            </a:r>
            <a:br>
              <a:rPr lang="pl-PL" dirty="0" smtClean="0"/>
            </a:br>
            <a:r>
              <a:rPr lang="pl-PL" dirty="0" smtClean="0"/>
              <a:t>w szkołach gminnych oznacza, iż gminy z subwencji otrzymają więcej, tym samym  </a:t>
            </a:r>
            <a:r>
              <a:rPr lang="pl-PL" b="1" dirty="0" smtClean="0"/>
              <a:t>powiaty z własnych środków będą musiały dołożyć do kształcenia dodatkowego rocznika </a:t>
            </a:r>
            <a:r>
              <a:rPr lang="pl-PL" dirty="0" smtClean="0"/>
              <a:t>w szkołach </a:t>
            </a:r>
            <a:r>
              <a:rPr lang="pl-PL" dirty="0" err="1" smtClean="0"/>
              <a:t>ponadgimnazjalnych</a:t>
            </a:r>
            <a:r>
              <a:rPr lang="pl-PL" dirty="0" smtClean="0"/>
              <a:t> (ponadpodstawowych).</a:t>
            </a:r>
          </a:p>
          <a:p>
            <a:pPr>
              <a:buNone/>
            </a:pPr>
            <a:r>
              <a:rPr lang="pl-PL" dirty="0" smtClean="0"/>
              <a:t>	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7611" y="177801"/>
            <a:ext cx="10018713" cy="1308100"/>
          </a:xfrm>
        </p:spPr>
        <p:txBody>
          <a:bodyPr/>
          <a:lstStyle/>
          <a:p>
            <a:r>
              <a:rPr lang="pl-PL" sz="3500" dirty="0" smtClean="0"/>
              <a:t>Problemy z finansowaniem </a:t>
            </a:r>
            <a:br>
              <a:rPr lang="pl-PL" sz="3500" dirty="0" smtClean="0"/>
            </a:br>
            <a:r>
              <a:rPr lang="pl-PL" sz="3500" dirty="0" smtClean="0"/>
              <a:t>kształcenia zawodowego</a:t>
            </a:r>
            <a:endParaRPr lang="pl-PL" sz="35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68400" y="1422400"/>
            <a:ext cx="10858500" cy="5194300"/>
          </a:xfrm>
        </p:spPr>
        <p:txBody>
          <a:bodyPr>
            <a:normAutofit/>
          </a:bodyPr>
          <a:lstStyle/>
          <a:p>
            <a:pPr marL="285750" lvl="2"/>
            <a:r>
              <a:rPr lang="pl-PL" sz="2100" b="1" dirty="0" smtClean="0"/>
              <a:t>Jednolita waga w subwencji – niezależna od kierunku kształcenia</a:t>
            </a:r>
            <a:r>
              <a:rPr lang="pl-PL" sz="2100" dirty="0" smtClean="0"/>
              <a:t>, jego kosztochłonności </a:t>
            </a:r>
            <a:br>
              <a:rPr lang="pl-PL" sz="2100" dirty="0" smtClean="0"/>
            </a:br>
            <a:r>
              <a:rPr lang="pl-PL" sz="2100" dirty="0" smtClean="0"/>
              <a:t>i wymogów podstawy programowej.</a:t>
            </a:r>
          </a:p>
          <a:p>
            <a:r>
              <a:rPr lang="pl-PL" sz="2100" b="1" dirty="0" smtClean="0"/>
              <a:t>Zapowiadane zmiany w finansowaniu oświaty </a:t>
            </a:r>
            <a:r>
              <a:rPr lang="pl-PL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uzależniają</a:t>
            </a:r>
            <a:r>
              <a:rPr lang="pl-PL" sz="2100" b="1" dirty="0" smtClean="0"/>
              <a:t> wysokość subwencji od zapotrzebowania rynku pracy na dany zawód</a:t>
            </a:r>
            <a:r>
              <a:rPr lang="pl-PL" sz="2100" dirty="0" smtClean="0"/>
              <a:t>, w którym kształcić będzie szkoła.</a:t>
            </a:r>
          </a:p>
          <a:p>
            <a:pPr>
              <a:buNone/>
            </a:pPr>
            <a:endParaRPr lang="pl-PL" sz="1500" u="sng" dirty="0" smtClean="0"/>
          </a:p>
          <a:p>
            <a:pPr>
              <a:buNone/>
            </a:pPr>
            <a:r>
              <a:rPr lang="pl-PL" sz="1700" u="sng" dirty="0" smtClean="0"/>
              <a:t>Problemy:</a:t>
            </a:r>
          </a:p>
          <a:p>
            <a:pPr marL="533400" lvl="1" indent="-368300">
              <a:buSzPct val="100000"/>
              <a:buFont typeface="+mj-lt"/>
              <a:buAutoNum type="arabicParenR"/>
            </a:pPr>
            <a:r>
              <a:rPr lang="pl-PL" sz="1700" b="1" dirty="0" smtClean="0"/>
              <a:t>Nie ma kompleksowego systemu prognozowania zapotrzebowania na pracę </a:t>
            </a:r>
            <a:r>
              <a:rPr lang="pl-PL" sz="1700" dirty="0" smtClean="0"/>
              <a:t>w kilkuletniej perspektywie. </a:t>
            </a:r>
            <a:br>
              <a:rPr lang="pl-PL" sz="1700" dirty="0" smtClean="0"/>
            </a:br>
            <a:r>
              <a:rPr lang="pl-PL" sz="1700" dirty="0" smtClean="0"/>
              <a:t>Do analiz wykorzystuje się ograniczony zasób danych, np. metodyka zbierania danych na temat zawodów deficytowych oparta jest głównie na informacjach o rejestrowanych bezrobotnych przez powiatowe </a:t>
            </a:r>
            <a:br>
              <a:rPr lang="pl-PL" sz="1700" dirty="0" smtClean="0"/>
            </a:br>
            <a:r>
              <a:rPr lang="pl-PL" sz="1700" dirty="0" smtClean="0"/>
              <a:t>i wojewódzkie urzędy pracy.</a:t>
            </a:r>
          </a:p>
          <a:p>
            <a:pPr marL="533400" lvl="1" indent="-368300">
              <a:spcAft>
                <a:spcPts val="0"/>
              </a:spcAft>
              <a:buSzPct val="100000"/>
              <a:buFont typeface="+mj-lt"/>
              <a:buAutoNum type="arabicParenR"/>
            </a:pPr>
            <a:r>
              <a:rPr lang="pl-PL" sz="1700" dirty="0" smtClean="0"/>
              <a:t>Koszty </a:t>
            </a:r>
            <a:r>
              <a:rPr lang="pl-PL" sz="1700" b="1" dirty="0" smtClean="0"/>
              <a:t>dostosowania bazy techniczno-dydaktycznej </a:t>
            </a:r>
            <a:r>
              <a:rPr lang="pl-PL" sz="1700" dirty="0" smtClean="0"/>
              <a:t>do nowych zawodów lub nowej podstawy programowej, </a:t>
            </a:r>
            <a:br>
              <a:rPr lang="pl-PL" sz="1700" dirty="0" smtClean="0"/>
            </a:br>
            <a:r>
              <a:rPr lang="pl-PL" sz="1700" dirty="0" smtClean="0"/>
              <a:t>w tym stanowisk egzaminacyjnych.</a:t>
            </a:r>
          </a:p>
          <a:p>
            <a:pPr marL="533400" lvl="1" indent="-368300">
              <a:spcAft>
                <a:spcPts val="0"/>
              </a:spcAft>
              <a:buSzPct val="100000"/>
              <a:buFont typeface="+mj-lt"/>
              <a:buAutoNum type="arabicParenR"/>
            </a:pPr>
            <a:r>
              <a:rPr lang="pl-PL" sz="1700" dirty="0" smtClean="0"/>
              <a:t>Koszty </a:t>
            </a:r>
            <a:r>
              <a:rPr lang="pl-PL" sz="1700" b="1" dirty="0" smtClean="0"/>
              <a:t>przekwalifikowania nauczycieli zawodu</a:t>
            </a:r>
            <a:r>
              <a:rPr lang="pl-PL" sz="1700" dirty="0" smtClean="0"/>
              <a:t>.</a:t>
            </a:r>
          </a:p>
          <a:p>
            <a:pPr marL="533400" lvl="1" indent="-368300">
              <a:spcAft>
                <a:spcPts val="0"/>
              </a:spcAft>
              <a:buSzPct val="100000"/>
              <a:buFont typeface="+mj-lt"/>
              <a:buAutoNum type="arabicParenR"/>
            </a:pPr>
            <a:endParaRPr lang="pl-PL" sz="1700" dirty="0" smtClean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749300" y="6311900"/>
            <a:ext cx="11163300" cy="38472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marL="901700" lvl="1" indent="-444500">
              <a:buNone/>
            </a:pPr>
            <a:r>
              <a:rPr lang="pl-PL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CZY SUBWENCJA OŚWIATOWA UWZGLĘDNI TE ZMIANY, CZY BĘDZIE TO KŁOPOT SAMORZĄDU ?</a:t>
            </a:r>
            <a:endParaRPr lang="pl-PL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5711" y="254000"/>
            <a:ext cx="10018713" cy="1752599"/>
          </a:xfrm>
        </p:spPr>
        <p:txBody>
          <a:bodyPr>
            <a:normAutofit/>
          </a:bodyPr>
          <a:lstStyle/>
          <a:p>
            <a:r>
              <a:rPr lang="pl-PL" sz="3500" dirty="0" smtClean="0"/>
              <a:t>Szybkie tempo zmian bez przygotowania niezbędnych aktów prawnych</a:t>
            </a:r>
            <a:endParaRPr lang="pl-PL" sz="35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2019300"/>
            <a:ext cx="10018713" cy="4356100"/>
          </a:xfrm>
        </p:spPr>
        <p:txBody>
          <a:bodyPr>
            <a:normAutofit/>
          </a:bodyPr>
          <a:lstStyle/>
          <a:p>
            <a:r>
              <a:rPr lang="pl-PL" b="1" dirty="0" smtClean="0"/>
              <a:t>Brak podstaw programowych </a:t>
            </a:r>
            <a:r>
              <a:rPr lang="pl-PL" dirty="0" smtClean="0"/>
              <a:t>dla </a:t>
            </a:r>
            <a:r>
              <a:rPr lang="pl-PL" dirty="0" err="1" smtClean="0"/>
              <a:t>szkół</a:t>
            </a:r>
            <a:r>
              <a:rPr lang="pl-PL" dirty="0" smtClean="0"/>
              <a:t> ponadpodstawowych.</a:t>
            </a:r>
          </a:p>
          <a:p>
            <a:r>
              <a:rPr lang="pl-PL" b="1" dirty="0" smtClean="0"/>
              <a:t>Brak ramowych planów nauczania </a:t>
            </a:r>
            <a:r>
              <a:rPr lang="pl-PL" dirty="0" smtClean="0"/>
              <a:t>dla 5-letnich techników oraz </a:t>
            </a:r>
            <a:r>
              <a:rPr lang="pl-PL" dirty="0" err="1" smtClean="0"/>
              <a:t>szkół</a:t>
            </a:r>
            <a:r>
              <a:rPr lang="pl-PL" dirty="0" smtClean="0"/>
              <a:t> branżowych I </a:t>
            </a:r>
            <a:r>
              <a:rPr lang="pl-PL" dirty="0" err="1" smtClean="0"/>
              <a:t>i</a:t>
            </a:r>
            <a:r>
              <a:rPr lang="pl-PL" dirty="0" smtClean="0"/>
              <a:t> II stopnia.</a:t>
            </a:r>
          </a:p>
          <a:p>
            <a:r>
              <a:rPr lang="pl-PL" dirty="0" smtClean="0"/>
              <a:t>W projektowanym ramowym planie nauczania dla 4-letnich liceów </a:t>
            </a:r>
            <a:r>
              <a:rPr lang="pl-PL" dirty="0" err="1" smtClean="0"/>
              <a:t>ogólnokształcących</a:t>
            </a:r>
            <a:r>
              <a:rPr lang="pl-PL" dirty="0" smtClean="0"/>
              <a:t> można zaobserwować:</a:t>
            </a:r>
          </a:p>
          <a:p>
            <a:pPr lvl="1"/>
            <a:r>
              <a:rPr lang="pl-PL" dirty="0" smtClean="0"/>
              <a:t>częściowe odejście od klas profilowanych - </a:t>
            </a:r>
            <a:r>
              <a:rPr lang="pl-PL" b="1" dirty="0" smtClean="0"/>
              <a:t>przedmioty realizowane w zakresie rozszerzonym</a:t>
            </a:r>
            <a:r>
              <a:rPr lang="pl-PL" dirty="0" smtClean="0"/>
              <a:t>:  </a:t>
            </a:r>
            <a:r>
              <a:rPr lang="pl-PL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</a:t>
            </a:r>
            <a:r>
              <a:rPr lang="pl-PL" b="1" dirty="0" smtClean="0">
                <a:solidFill>
                  <a:srgbClr val="7030A0"/>
                </a:solidFill>
              </a:rPr>
              <a:t> </a:t>
            </a:r>
            <a:r>
              <a:rPr lang="pl-PL" b="1" dirty="0" smtClean="0"/>
              <a:t>godz. tyg. w cyklu kształcenia (aktualnie) </a:t>
            </a:r>
            <a:r>
              <a:rPr lang="pl-PL" b="1" dirty="0" smtClean="0">
                <a:sym typeface="Wingdings" pitchFamily="2" charset="2"/>
              </a:rPr>
              <a:t> </a:t>
            </a:r>
            <a:r>
              <a:rPr lang="pl-PL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20</a:t>
            </a:r>
            <a:r>
              <a:rPr lang="pl-PL" b="1" dirty="0" smtClean="0">
                <a:sym typeface="Wingdings" pitchFamily="2" charset="2"/>
              </a:rPr>
              <a:t> godz. tyg. </a:t>
            </a:r>
            <a:br>
              <a:rPr lang="pl-PL" b="1" dirty="0" smtClean="0">
                <a:sym typeface="Wingdings" pitchFamily="2" charset="2"/>
              </a:rPr>
            </a:br>
            <a:r>
              <a:rPr lang="pl-PL" b="1" dirty="0" smtClean="0">
                <a:sym typeface="Wingdings" pitchFamily="2" charset="2"/>
              </a:rPr>
              <a:t>w cyklu kształcenia (projekt)</a:t>
            </a:r>
            <a:r>
              <a:rPr lang="pl-PL" dirty="0" smtClean="0"/>
              <a:t>,</a:t>
            </a:r>
          </a:p>
          <a:p>
            <a:pPr lvl="1"/>
            <a:r>
              <a:rPr lang="pl-PL" dirty="0" smtClean="0"/>
              <a:t>marginalizacja przedmiotów przyrodniczych, przy jednoczesnym dużym akcencie położonym na naukę historii.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66811" y="228600"/>
            <a:ext cx="10018713" cy="1752599"/>
          </a:xfrm>
        </p:spPr>
        <p:txBody>
          <a:bodyPr>
            <a:normAutofit/>
          </a:bodyPr>
          <a:lstStyle/>
          <a:p>
            <a:r>
              <a:rPr lang="pl-PL" sz="3500" dirty="0" smtClean="0"/>
              <a:t>Mniej kompetencji ORGANU PROWADZĄCEGO, więcej dla kuratora oświaty</a:t>
            </a:r>
            <a:endParaRPr lang="pl-PL" sz="35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2019300"/>
            <a:ext cx="10018713" cy="3771901"/>
          </a:xfrm>
        </p:spPr>
        <p:txBody>
          <a:bodyPr/>
          <a:lstStyle/>
          <a:p>
            <a:r>
              <a:rPr lang="pl-PL" dirty="0" smtClean="0"/>
              <a:t>Decyzja samorządu dotycząca sieci </a:t>
            </a:r>
            <a:r>
              <a:rPr lang="pl-PL" dirty="0" err="1" smtClean="0"/>
              <a:t>szkół</a:t>
            </a:r>
            <a:r>
              <a:rPr lang="pl-PL" dirty="0" smtClean="0"/>
              <a:t> </a:t>
            </a:r>
            <a:r>
              <a:rPr lang="pl-PL" b="1" dirty="0" smtClean="0"/>
              <a:t>uzależniona od zgody </a:t>
            </a:r>
            <a:r>
              <a:rPr lang="pl-PL" u="sng" dirty="0" smtClean="0"/>
              <a:t>kuratora oświaty, który nie ponosi w tym zakresie żadnej odpowiedzialności</a:t>
            </a:r>
            <a:r>
              <a:rPr lang="pl-PL" dirty="0" smtClean="0"/>
              <a:t>, w tym finansowej za realizację zadań dotyczących prowadzenia </a:t>
            </a:r>
            <a:r>
              <a:rPr lang="pl-PL" dirty="0" err="1" smtClean="0"/>
              <a:t>szkół</a:t>
            </a:r>
            <a:r>
              <a:rPr lang="pl-PL" dirty="0" smtClean="0"/>
              <a:t>.</a:t>
            </a:r>
          </a:p>
          <a:p>
            <a:r>
              <a:rPr lang="pl-PL" b="1" dirty="0" smtClean="0"/>
              <a:t>Mniejszy wpływ samorządu na wybór dyrektora szkoły</a:t>
            </a:r>
            <a:r>
              <a:rPr lang="pl-PL" dirty="0" smtClean="0"/>
              <a:t>, ale zobowiązanie organu prowadzącego do wykonywania czynności w sprawach z zakresu prawa pracy w stosunku do dyrektora szkoły lub placówki.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8110" y="2095499"/>
            <a:ext cx="10018713" cy="312420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4000" dirty="0" smtClean="0"/>
              <a:t>	Brak aktów prawnych związanych </a:t>
            </a:r>
            <a:br>
              <a:rPr lang="pl-PL" sz="4000" dirty="0" smtClean="0"/>
            </a:br>
            <a:r>
              <a:rPr lang="pl-PL" sz="4000" dirty="0" smtClean="0"/>
              <a:t>z finansowaniem zadań oświatowych uniemożliwia oszacowanie skutków finansowych projektowanych zmian.</a:t>
            </a:r>
            <a:endParaRPr lang="pl-PL" sz="40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pl-PL" sz="4500" dirty="0" smtClean="0"/>
              <a:t>Dziękuję za uwagę</a:t>
            </a:r>
            <a:endParaRPr lang="pl-PL" sz="45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972" y="203200"/>
            <a:ext cx="10018712" cy="1388177"/>
          </a:xfrm>
        </p:spPr>
        <p:txBody>
          <a:bodyPr>
            <a:normAutofit/>
          </a:bodyPr>
          <a:lstStyle/>
          <a:p>
            <a:r>
              <a:rPr lang="pl-PL" sz="3500" dirty="0"/>
              <a:t>Skrócenie nauki ogólnej o rok 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3" y="1866900"/>
            <a:ext cx="10018712" cy="39243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pl-PL" dirty="0"/>
              <a:t>Większe trudności z trafnym wyborem dalszej ścieżki kształcenia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związku z wcześniejszym podejmowaniem nauki w kl. I szkół ponadpodstawowych (15-latkowie zamiast 16-latków) - pogłębienie aktualnie występujących problemów w tym zakresie.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Wcześniejsze podejmowanie kształcenia zawodowego może niekorzystnie wpłynąć na poziom wiedzy ogólnej.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19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3313" y="190500"/>
            <a:ext cx="10018712" cy="1400324"/>
          </a:xfrm>
        </p:spPr>
        <p:txBody>
          <a:bodyPr>
            <a:normAutofit/>
          </a:bodyPr>
          <a:lstStyle/>
          <a:p>
            <a:r>
              <a:rPr lang="pl-PL" sz="3500" dirty="0"/>
              <a:t>Podwójny rocznik - podwójne problemy ...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graphicFrame>
        <p:nvGraphicFramePr>
          <p:cNvPr id="9" name="Symbol zastępczy zawartości 8"/>
          <p:cNvGraphicFramePr>
            <a:graphicFrameLocks noGrp="1"/>
          </p:cNvGraphicFramePr>
          <p:nvPr>
            <p:ph idx="1"/>
          </p:nvPr>
        </p:nvGraphicFramePr>
        <p:xfrm>
          <a:off x="1484313" y="2667000"/>
          <a:ext cx="10018712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1447800" y="1409700"/>
            <a:ext cx="103505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u="sng" dirty="0" smtClean="0"/>
              <a:t>Założenie:</a:t>
            </a:r>
            <a:r>
              <a:rPr lang="pl-PL" sz="2000" dirty="0" smtClean="0"/>
              <a:t> struktura </a:t>
            </a:r>
            <a:r>
              <a:rPr lang="pl-PL" sz="2000" dirty="0" err="1" smtClean="0"/>
              <a:t>szkół</a:t>
            </a:r>
            <a:r>
              <a:rPr lang="pl-PL" sz="2000" dirty="0" smtClean="0"/>
              <a:t> w kolejnych latach na podstawie struktury w roku szkolnym 2016/2017</a:t>
            </a:r>
          </a:p>
          <a:p>
            <a:r>
              <a:rPr lang="pl-PL" sz="2000" dirty="0" smtClean="0"/>
              <a:t>	     </a:t>
            </a:r>
            <a:r>
              <a:rPr lang="pl-PL" dirty="0" smtClean="0"/>
              <a:t>(LO – 34%, T – 42%, ZSZ </a:t>
            </a:r>
            <a:r>
              <a:rPr lang="pl-PL" smtClean="0"/>
              <a:t>– 24%)</a:t>
            </a:r>
            <a:endParaRPr lang="pl-PL" dirty="0" smtClean="0"/>
          </a:p>
          <a:p>
            <a:endParaRPr lang="pl-PL" sz="2000" dirty="0" smtClean="0"/>
          </a:p>
          <a:p>
            <a:pPr algn="ctr"/>
            <a:r>
              <a:rPr lang="pl-PL" sz="2000" b="1" dirty="0" smtClean="0"/>
              <a:t>LICEA OGÓLNOKSZTAŁCĄCE</a:t>
            </a:r>
            <a:endParaRPr lang="pl-PL" sz="2000" b="1" dirty="0"/>
          </a:p>
        </p:txBody>
      </p:sp>
      <p:sp>
        <p:nvSpPr>
          <p:cNvPr id="10" name="Prostokąt 9"/>
          <p:cNvSpPr/>
          <p:nvPr/>
        </p:nvSpPr>
        <p:spPr>
          <a:xfrm>
            <a:off x="8750300" y="2514600"/>
            <a:ext cx="1739900" cy="3619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le tekstowe 10"/>
          <p:cNvSpPr txBox="1"/>
          <p:nvPr/>
        </p:nvSpPr>
        <p:spPr>
          <a:xfrm>
            <a:off x="3695700" y="6488668"/>
            <a:ext cx="585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latach 2019/20 – 2021/22 dwie podstawy programowe.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658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3313" y="190500"/>
            <a:ext cx="10018712" cy="1400324"/>
          </a:xfrm>
        </p:spPr>
        <p:txBody>
          <a:bodyPr>
            <a:normAutofit/>
          </a:bodyPr>
          <a:lstStyle/>
          <a:p>
            <a:r>
              <a:rPr lang="pl-PL" sz="3500" dirty="0"/>
              <a:t>Podwójny rocznik - podwójne problemy ...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graphicFrame>
        <p:nvGraphicFramePr>
          <p:cNvPr id="9" name="Symbol zastępczy zawartości 8"/>
          <p:cNvGraphicFramePr>
            <a:graphicFrameLocks noGrp="1"/>
          </p:cNvGraphicFramePr>
          <p:nvPr>
            <p:ph idx="1"/>
          </p:nvPr>
        </p:nvGraphicFramePr>
        <p:xfrm>
          <a:off x="1484313" y="2667000"/>
          <a:ext cx="10018712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1447800" y="1409700"/>
            <a:ext cx="10350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u="sng" dirty="0" smtClean="0"/>
              <a:t>Założenie:</a:t>
            </a:r>
            <a:r>
              <a:rPr lang="pl-PL" sz="2000" dirty="0" smtClean="0"/>
              <a:t> struktura </a:t>
            </a:r>
            <a:r>
              <a:rPr lang="pl-PL" sz="2000" dirty="0" err="1" smtClean="0"/>
              <a:t>szkół</a:t>
            </a:r>
            <a:r>
              <a:rPr lang="pl-PL" sz="2000" dirty="0" smtClean="0"/>
              <a:t> w kolejnych latach na podstawie struktury w roku szkolnym 2016/2017</a:t>
            </a:r>
          </a:p>
          <a:p>
            <a:endParaRPr lang="pl-PL" sz="2000" dirty="0" smtClean="0"/>
          </a:p>
          <a:p>
            <a:pPr algn="ctr"/>
            <a:r>
              <a:rPr lang="pl-PL" sz="2000" b="1" dirty="0" smtClean="0"/>
              <a:t>TECHNIKA</a:t>
            </a:r>
            <a:endParaRPr lang="pl-PL" sz="2000" b="1" dirty="0"/>
          </a:p>
        </p:txBody>
      </p:sp>
      <p:sp>
        <p:nvSpPr>
          <p:cNvPr id="7" name="Prostokąt 6"/>
          <p:cNvSpPr/>
          <p:nvPr/>
        </p:nvSpPr>
        <p:spPr>
          <a:xfrm>
            <a:off x="8750300" y="2514600"/>
            <a:ext cx="1739900" cy="3619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3695700" y="6488668"/>
            <a:ext cx="585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latach 2019/20 – 2021/22 dwie podstawy programowe.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658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3313" y="190500"/>
            <a:ext cx="10018712" cy="1400324"/>
          </a:xfrm>
        </p:spPr>
        <p:txBody>
          <a:bodyPr>
            <a:normAutofit/>
          </a:bodyPr>
          <a:lstStyle/>
          <a:p>
            <a:r>
              <a:rPr lang="pl-PL" sz="3500" dirty="0"/>
              <a:t>Podwójny rocznik - podwójne problemy ...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graphicFrame>
        <p:nvGraphicFramePr>
          <p:cNvPr id="9" name="Symbol zastępczy zawartości 8"/>
          <p:cNvGraphicFramePr>
            <a:graphicFrameLocks noGrp="1"/>
          </p:cNvGraphicFramePr>
          <p:nvPr>
            <p:ph idx="1"/>
          </p:nvPr>
        </p:nvGraphicFramePr>
        <p:xfrm>
          <a:off x="1484313" y="2667000"/>
          <a:ext cx="10018712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1447800" y="1409700"/>
            <a:ext cx="10350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u="sng" dirty="0" smtClean="0"/>
              <a:t>Założenie:</a:t>
            </a:r>
            <a:r>
              <a:rPr lang="pl-PL" sz="2000" dirty="0" smtClean="0"/>
              <a:t> struktura </a:t>
            </a:r>
            <a:r>
              <a:rPr lang="pl-PL" sz="2000" dirty="0" err="1" smtClean="0"/>
              <a:t>szkół</a:t>
            </a:r>
            <a:r>
              <a:rPr lang="pl-PL" sz="2000" dirty="0" smtClean="0"/>
              <a:t> w kolejnych latach na podstawie struktury w roku szkolnym 2016/2017</a:t>
            </a:r>
          </a:p>
          <a:p>
            <a:endParaRPr lang="pl-PL" sz="2000" dirty="0" smtClean="0"/>
          </a:p>
          <a:p>
            <a:pPr algn="ctr"/>
            <a:r>
              <a:rPr lang="pl-PL" sz="2000" b="1" dirty="0" smtClean="0"/>
              <a:t>ZASADNICZE SZKOŁY ZAWODOWE (SZKOŁY BRANŻOWE I-STOPNIA)</a:t>
            </a:r>
            <a:endParaRPr lang="pl-PL" sz="2000" b="1" dirty="0"/>
          </a:p>
        </p:txBody>
      </p:sp>
      <p:sp>
        <p:nvSpPr>
          <p:cNvPr id="7" name="Prostokąt 6"/>
          <p:cNvSpPr/>
          <p:nvPr/>
        </p:nvSpPr>
        <p:spPr>
          <a:xfrm>
            <a:off x="8750300" y="2514600"/>
            <a:ext cx="1739900" cy="3619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3695700" y="6488668"/>
            <a:ext cx="585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latach 2019/20 – 2021/22 dwie podstawy programowe.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658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6013" y="152400"/>
            <a:ext cx="10018712" cy="1400324"/>
          </a:xfrm>
        </p:spPr>
        <p:txBody>
          <a:bodyPr>
            <a:noAutofit/>
          </a:bodyPr>
          <a:lstStyle/>
          <a:p>
            <a:r>
              <a:rPr lang="pl-PL" sz="3500" dirty="0" smtClean="0"/>
              <a:t>Reglamentacja godzin ponadwymiarowych</a:t>
            </a:r>
            <a:r>
              <a:rPr lang="pl-PL" sz="3000" dirty="0" smtClean="0"/>
              <a:t/>
            </a:r>
            <a:br>
              <a:rPr lang="pl-PL" sz="3000" dirty="0" smtClean="0"/>
            </a:br>
            <a:r>
              <a:rPr lang="pl-PL" sz="2800" dirty="0" smtClean="0"/>
              <a:t>ustawa Przepisy wprowadzające ustawę – Prawo oświatowe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3" y="1725482"/>
            <a:ext cx="10018712" cy="471500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/>
              <a:t>Art. 116 ust. 4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	"</a:t>
            </a:r>
            <a:r>
              <a:rPr lang="pl-PL" b="1" i="1" dirty="0"/>
              <a:t>liczba uczniów przypadających na jeden etat pedagoga, psychologa lub logopedy</a:t>
            </a:r>
            <a:r>
              <a:rPr lang="pl-PL" i="1" dirty="0"/>
              <a:t>, </a:t>
            </a:r>
            <a:r>
              <a:rPr lang="pl-PL" b="1" i="1" dirty="0"/>
              <a:t>zatrudnionych w przedszkolach, szkołach oraz ich zespołach</a:t>
            </a:r>
            <a:r>
              <a:rPr lang="pl-PL" i="1" dirty="0"/>
              <a:t> prowadzonych przez daną jest, </a:t>
            </a:r>
            <a:r>
              <a:rPr lang="pl-PL" b="1" i="1" dirty="0"/>
              <a:t>nie może być wyższa niż</a:t>
            </a:r>
            <a:r>
              <a:rPr lang="pl-PL" i="1" dirty="0"/>
              <a:t> liczba uczniów przypadająca na jeden etat pedagoga, psychologa lub logopedy zatrudnionych w przedszkolach, szkołach oraz ich zespołach prowadzonych przez tę </a:t>
            </a:r>
            <a:r>
              <a:rPr lang="pl-PL" i="1" dirty="0" err="1"/>
              <a:t>jst</a:t>
            </a:r>
            <a:r>
              <a:rPr lang="pl-PL" i="1" dirty="0"/>
              <a:t>, </a:t>
            </a:r>
            <a:r>
              <a:rPr lang="pl-PL" b="1" i="1" dirty="0"/>
              <a:t>w roku szkolnym 2016/2017</a:t>
            </a:r>
            <a:r>
              <a:rPr lang="pl-PL" i="1" dirty="0"/>
              <a:t>"</a:t>
            </a:r>
            <a:r>
              <a:rPr lang="pl-PL" dirty="0"/>
              <a:t>.</a:t>
            </a:r>
          </a:p>
          <a:p>
            <a:pPr>
              <a:spcAft>
                <a:spcPts val="0"/>
              </a:spcAft>
            </a:pPr>
            <a:r>
              <a:rPr lang="pl-PL" dirty="0"/>
              <a:t>Art. 117 ust. 1 pkt 1 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	"</a:t>
            </a:r>
            <a:r>
              <a:rPr lang="pl-PL" b="1" i="1" dirty="0"/>
              <a:t>W roku szkolnym 2019/2020</a:t>
            </a:r>
            <a:r>
              <a:rPr lang="pl-PL" i="1" dirty="0"/>
              <a:t> w szczególnych wypadkach, podyktowanych wyłącznie koniecznością realizacji programu nauczania, </a:t>
            </a:r>
            <a:r>
              <a:rPr lang="pl-PL" b="1" i="1" dirty="0"/>
              <a:t>nauczyciel</a:t>
            </a:r>
            <a:r>
              <a:rPr lang="pl-PL" i="1" dirty="0"/>
              <a:t> zatrudniony w szkole ponadpodstawowej prowadzonej przez </a:t>
            </a:r>
            <a:r>
              <a:rPr lang="pl-PL" i="1" dirty="0" err="1"/>
              <a:t>jst</a:t>
            </a:r>
            <a:r>
              <a:rPr lang="pl-PL" i="1" dirty="0"/>
              <a:t> </a:t>
            </a:r>
            <a:r>
              <a:rPr lang="pl-PL" b="1" i="1" dirty="0"/>
              <a:t>może być zobowiązany do odpłatnej pracy w godzinach ponadwymiarowych</a:t>
            </a:r>
            <a:r>
              <a:rPr lang="pl-PL" i="1" dirty="0"/>
              <a:t> zgodnie z posiadaną specjalnością; </a:t>
            </a:r>
            <a:r>
              <a:rPr lang="pl-PL" b="1" i="1" dirty="0"/>
              <a:t>średnia liczba godzin</a:t>
            </a:r>
            <a:r>
              <a:rPr lang="pl-PL" i="1" dirty="0"/>
              <a:t> ponadwymiarowych przypadająca na etat nauczyciela w danej szkole </a:t>
            </a:r>
            <a:r>
              <a:rPr lang="pl-PL" b="1" i="1" dirty="0"/>
              <a:t>nie może przekroczyć średniej liczby godzin ponadwymiarowych przypadających na etat nauczyciela w tej szkole w roku szkolnym 2016/2017</a:t>
            </a:r>
            <a:r>
              <a:rPr lang="pl-PL" dirty="0"/>
              <a:t>".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25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3313" y="152400"/>
            <a:ext cx="10018712" cy="1400324"/>
          </a:xfrm>
        </p:spPr>
        <p:txBody>
          <a:bodyPr>
            <a:normAutofit/>
          </a:bodyPr>
          <a:lstStyle/>
          <a:p>
            <a:r>
              <a:rPr lang="pl-PL" sz="3500" dirty="0"/>
              <a:t>Podwójny rocznik - podwójne problemy ...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3" y="1600200"/>
            <a:ext cx="10018712" cy="4827588"/>
          </a:xfrm>
        </p:spPr>
        <p:txBody>
          <a:bodyPr>
            <a:normAutofit lnSpcReduction="10000"/>
          </a:bodyPr>
          <a:lstStyle/>
          <a:p>
            <a:r>
              <a:rPr lang="pl-PL" b="1" dirty="0" smtClean="0"/>
              <a:t>Podwójny rocznik w niewielkim stopniu poprawi sytuację kadrową </a:t>
            </a:r>
            <a:r>
              <a:rPr lang="pl-PL" dirty="0" smtClean="0"/>
              <a:t>nauczycieli powiatowych </a:t>
            </a:r>
            <a:r>
              <a:rPr lang="pl-PL" dirty="0" err="1" smtClean="0"/>
              <a:t>szkół</a:t>
            </a:r>
            <a:r>
              <a:rPr lang="pl-PL" dirty="0" smtClean="0"/>
              <a:t> (</a:t>
            </a:r>
            <a:r>
              <a:rPr lang="pl-PL" b="1" dirty="0" smtClean="0"/>
              <a:t>tylko w przypadku nielicznych </a:t>
            </a:r>
            <a:r>
              <a:rPr lang="pl-PL" dirty="0" smtClean="0"/>
              <a:t>– </a:t>
            </a:r>
            <a:r>
              <a:rPr lang="pl-PL" b="1" dirty="0" smtClean="0"/>
              <a:t>aktualnie realizujących zajęcia przy zmniejszonym </a:t>
            </a:r>
            <a:r>
              <a:rPr lang="pl-PL" dirty="0" smtClean="0"/>
              <a:t>pensum lub uzupełniających etat  na podstawie art. 22 ust. 1 KN). </a:t>
            </a:r>
          </a:p>
          <a:p>
            <a:r>
              <a:rPr lang="pl-PL" dirty="0" smtClean="0"/>
              <a:t>W większości przypadków spowoduje </a:t>
            </a:r>
            <a:r>
              <a:rPr lang="pl-PL" u="sng" dirty="0" smtClean="0"/>
              <a:t>konieczność zatrudnienia nowych nauczycieli na okres 3 latach szkolnych, a po ich upływie rozwiązanie z nimi umowy o pracę z obowiązkiem wypłacenia odpraw w wysokości </a:t>
            </a:r>
            <a:br>
              <a:rPr lang="pl-PL" u="sng" dirty="0" smtClean="0"/>
            </a:br>
            <a:r>
              <a:rPr lang="pl-PL" u="dbl" dirty="0" smtClean="0"/>
              <a:t>6 miesięcznych </a:t>
            </a:r>
            <a:r>
              <a:rPr lang="pl-PL" u="sng" dirty="0" smtClean="0"/>
              <a:t>wynagrodzeń zasadniczych</a:t>
            </a:r>
            <a:r>
              <a:rPr lang="pl-PL" dirty="0" smtClean="0"/>
              <a:t>.</a:t>
            </a:r>
          </a:p>
          <a:p>
            <a:r>
              <a:rPr lang="pl-PL" dirty="0" smtClean="0"/>
              <a:t>Podwojenie liczby uczniów i oddziałów w części </a:t>
            </a:r>
            <a:r>
              <a:rPr lang="pl-PL" dirty="0" err="1" smtClean="0"/>
              <a:t>szkół</a:t>
            </a:r>
            <a:r>
              <a:rPr lang="pl-PL" dirty="0" smtClean="0"/>
              <a:t> spowoduje </a:t>
            </a:r>
            <a:r>
              <a:rPr lang="pl-PL" b="1" dirty="0" smtClean="0"/>
              <a:t>dwuzmianowość. </a:t>
            </a:r>
            <a:r>
              <a:rPr lang="pl-PL" dirty="0" smtClean="0"/>
              <a:t>Późne godziny odbywania się zajęć szkolnych spowodują </a:t>
            </a:r>
            <a:r>
              <a:rPr lang="pl-PL" b="1" dirty="0" smtClean="0"/>
              <a:t>problemy z wieczornym powrotem do domu </a:t>
            </a:r>
            <a:r>
              <a:rPr lang="pl-PL" dirty="0" smtClean="0"/>
              <a:t>uczniów mieszkających poza miejscowością, w której znajduje się szkoła (problemy z połączeniami komunikacyjnymi).​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58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0" y="209550"/>
            <a:ext cx="10018713" cy="1327502"/>
          </a:xfrm>
        </p:spPr>
        <p:txBody>
          <a:bodyPr>
            <a:normAutofit/>
          </a:bodyPr>
          <a:lstStyle/>
          <a:p>
            <a:r>
              <a:rPr lang="pl-PL" sz="3500" dirty="0"/>
              <a:t>Organizacja kształcenia zawodowego </a:t>
            </a:r>
            <a:r>
              <a:rPr lang="pl-PL" sz="3500" dirty="0" smtClean="0"/>
              <a:t/>
            </a:r>
            <a:br>
              <a:rPr lang="pl-PL" sz="3500" dirty="0" smtClean="0"/>
            </a:br>
            <a:r>
              <a:rPr lang="pl-PL" sz="3500" dirty="0" smtClean="0"/>
              <a:t>– </a:t>
            </a:r>
            <a:r>
              <a:rPr lang="pl-PL" sz="3500" dirty="0"/>
              <a:t>jaki zawód dla jakich absolwentów ???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3" y="1707949"/>
            <a:ext cx="10018712" cy="4945264"/>
          </a:xfrm>
        </p:spPr>
        <p:txBody>
          <a:bodyPr>
            <a:normAutofit/>
          </a:bodyPr>
          <a:lstStyle/>
          <a:p>
            <a:r>
              <a:rPr lang="pl-PL" dirty="0"/>
              <a:t>Zakłada się, że "kumulacja podwójnego rocznika" będzie rozwiązana w ten sposób, że uczniowie (absolwenci gimnazjów i szkół podstawowych) będą uczęszczać do odrębnych klas.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Skutki niepożądane: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pl-PL" dirty="0"/>
              <a:t>podwójne klasy w określonym zawodzie – bez uzasadnienia płynącego z </a:t>
            </a:r>
            <a:r>
              <a:rPr lang="pl-PL" dirty="0" smtClean="0"/>
              <a:t>rynku </a:t>
            </a:r>
            <a:r>
              <a:rPr lang="pl-PL" dirty="0"/>
              <a:t>pracy</a:t>
            </a:r>
          </a:p>
          <a:p>
            <a:pPr marL="457200" lvl="1" indent="0">
              <a:buNone/>
            </a:pPr>
            <a:r>
              <a:rPr lang="pl-PL" dirty="0"/>
              <a:t>                     </a:t>
            </a:r>
            <a:r>
              <a:rPr lang="pl-PL" dirty="0" smtClean="0"/>
              <a:t>                      </a:t>
            </a:r>
            <a:r>
              <a:rPr lang="pl-PL" dirty="0"/>
              <a:t>lub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pl-PL" dirty="0"/>
              <a:t>brak dostępności </a:t>
            </a:r>
            <a:r>
              <a:rPr lang="pl-PL" dirty="0" smtClean="0"/>
              <a:t>do zawodów </a:t>
            </a:r>
            <a:r>
              <a:rPr lang="pl-PL" dirty="0"/>
              <a:t>dla określonych absolwentów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6172851"/>
              </p:ext>
            </p:extLst>
          </p:nvPr>
        </p:nvGraphicFramePr>
        <p:xfrm>
          <a:off x="809356" y="3082925"/>
          <a:ext cx="10582737" cy="150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trzałka: w górę i w dół 5"/>
          <p:cNvSpPr/>
          <p:nvPr/>
        </p:nvSpPr>
        <p:spPr>
          <a:xfrm>
            <a:off x="7699089" y="3568801"/>
            <a:ext cx="180602" cy="52362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  <p:pic>
        <p:nvPicPr>
          <p:cNvPr id="14338" name="Picture 2" descr="C:\Users\eczupryniak\AppData\Local\Microsoft\Windows\Temporary Internet Files\Content.IE5\DOT7JCT3\%3Fuestionmark_encircled.svg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036560" y="3535680"/>
            <a:ext cx="502920" cy="502920"/>
          </a:xfrm>
          <a:prstGeom prst="rect">
            <a:avLst/>
          </a:prstGeom>
          <a:noFill/>
        </p:spPr>
      </p:pic>
      <p:pic>
        <p:nvPicPr>
          <p:cNvPr id="10" name="Picture 2" descr="C:\Users\eczupryniak\AppData\Local\Microsoft\Windows\Temporary Internet Files\Content.IE5\DOT7JCT3\%3Fuestionmark_encircled.svg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91680" y="3545840"/>
            <a:ext cx="502920" cy="502920"/>
          </a:xfrm>
          <a:prstGeom prst="rect">
            <a:avLst/>
          </a:prstGeom>
          <a:noFill/>
        </p:spPr>
      </p:pic>
      <p:sp>
        <p:nvSpPr>
          <p:cNvPr id="11" name="Prostokąt 10"/>
          <p:cNvSpPr/>
          <p:nvPr/>
        </p:nvSpPr>
        <p:spPr>
          <a:xfrm>
            <a:off x="0" y="6516613"/>
            <a:ext cx="12192000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latin typeface="Calibri" panose="020F0502020204030204" pitchFamily="34" charset="0"/>
              </a:rPr>
              <a:t>POMORSKA RADA OŚWIATOWA, 3.11.2016 r.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0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8411" y="0"/>
            <a:ext cx="10018713" cy="1447800"/>
          </a:xfrm>
        </p:spPr>
        <p:txBody>
          <a:bodyPr>
            <a:normAutofit/>
          </a:bodyPr>
          <a:lstStyle/>
          <a:p>
            <a:r>
              <a:rPr lang="pl-PL" sz="3300" dirty="0" smtClean="0"/>
              <a:t>Chaos organizacyjny, obniżenie jakości kształcenia zawodowego</a:t>
            </a:r>
            <a:endParaRPr lang="pl-PL" sz="33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1524000"/>
            <a:ext cx="10491790" cy="4889499"/>
          </a:xfrm>
        </p:spPr>
        <p:txBody>
          <a:bodyPr anchor="t"/>
          <a:lstStyle/>
          <a:p>
            <a:r>
              <a:rPr lang="pl-PL" sz="2200" dirty="0" smtClean="0"/>
              <a:t>1 września 2017 r. – brak naboru do klas I zasadniczej szkoły zawodowej, wprowadzenie szkoły branżowej I stopnia (niezrozumiały termin zmiany: brak podstawy programowej i ramowych planów nauczania).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pl-PL" dirty="0" smtClean="0"/>
              <a:t>Dwa typy </a:t>
            </a:r>
            <a:r>
              <a:rPr lang="pl-PL" dirty="0" err="1" smtClean="0"/>
              <a:t>szkół</a:t>
            </a:r>
            <a:r>
              <a:rPr lang="pl-PL" dirty="0" smtClean="0"/>
              <a:t> i dwie podstawy programowe w latach 2017/2018 – </a:t>
            </a:r>
            <a:r>
              <a:rPr lang="pl-PL" dirty="0" err="1" smtClean="0"/>
              <a:t>2018</a:t>
            </a:r>
            <a:r>
              <a:rPr lang="pl-PL" dirty="0" smtClean="0"/>
              <a:t>/2019</a:t>
            </a:r>
          </a:p>
          <a:p>
            <a:pPr lvl="1"/>
            <a:endParaRPr lang="pl-PL" dirty="0" smtClean="0"/>
          </a:p>
          <a:p>
            <a:pPr lvl="1"/>
            <a:endParaRPr lang="pl-PL" dirty="0" smtClean="0"/>
          </a:p>
          <a:p>
            <a:pPr lvl="1"/>
            <a:endParaRPr lang="pl-PL" dirty="0" smtClean="0"/>
          </a:p>
          <a:p>
            <a:pPr lvl="1"/>
            <a:endParaRPr lang="pl-PL" dirty="0" smtClean="0"/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pl-PL" dirty="0" smtClean="0"/>
              <a:t>Dwie podstawy programowe w szkołach branżowych I stopnia w roku szkolnym 2019/2020</a:t>
            </a:r>
            <a:endParaRPr lang="pl-P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473200" y="3048001"/>
          <a:ext cx="56642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6324600" y="3022601"/>
          <a:ext cx="56642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3403600" y="5232400"/>
          <a:ext cx="5664200" cy="162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7" name="Obraz 6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304699" y="352425"/>
            <a:ext cx="952601" cy="1067955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10741644" y="352425"/>
            <a:ext cx="1008994" cy="10646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aks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aksa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320</TotalTime>
  <Words>675</Words>
  <Application>Microsoft Office PowerPoint</Application>
  <PresentationFormat>Niestandardowy</PresentationFormat>
  <Paragraphs>130</Paragraphs>
  <Slides>15</Slides>
  <Notes>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Paralaksa</vt:lpstr>
      <vt:lpstr>Problemy powiatów ziemskich w związku  z wprowadzeniem z dniem 1.09.2017 r. projektowych zmian w systemie oświaty</vt:lpstr>
      <vt:lpstr>Skrócenie nauki ogólnej o rok </vt:lpstr>
      <vt:lpstr>Podwójny rocznik - podwójne problemy ...</vt:lpstr>
      <vt:lpstr>Podwójny rocznik - podwójne problemy ...</vt:lpstr>
      <vt:lpstr>Podwójny rocznik - podwójne problemy ...</vt:lpstr>
      <vt:lpstr>Reglamentacja godzin ponadwymiarowych ustawa Przepisy wprowadzające ustawę – Prawo oświatowe</vt:lpstr>
      <vt:lpstr>Podwójny rocznik - podwójne problemy ...</vt:lpstr>
      <vt:lpstr>Organizacja kształcenia zawodowego  – jaki zawód dla jakich absolwentów ???</vt:lpstr>
      <vt:lpstr>Chaos organizacyjny, obniżenie jakości kształcenia zawodowego</vt:lpstr>
      <vt:lpstr>Subwencja oświatowa, ale w jakiej wysokości ? - brak informacji/ projektu ustawy  o finansowaniu oświaty</vt:lpstr>
      <vt:lpstr>Problemy z finansowaniem  kształcenia zawodowego</vt:lpstr>
      <vt:lpstr>Szybkie tempo zmian bez przygotowania niezbędnych aktów prawnych</vt:lpstr>
      <vt:lpstr>Mniej kompetencji ORGANU PROWADZĄCEGO, więcej dla kuratora oświaty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Emilia Czupryniak</dc:creator>
  <cp:lastModifiedBy>Granoszewska-Babiańska Dorota</cp:lastModifiedBy>
  <cp:revision>50</cp:revision>
  <dcterms:created xsi:type="dcterms:W3CDTF">2012-08-15T16:54:36Z</dcterms:created>
  <dcterms:modified xsi:type="dcterms:W3CDTF">2016-11-03T07:03:59Z</dcterms:modified>
</cp:coreProperties>
</file>